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513" r:id="rId2"/>
    <p:sldId id="545" r:id="rId3"/>
    <p:sldId id="544" r:id="rId4"/>
    <p:sldId id="586" r:id="rId5"/>
    <p:sldId id="587" r:id="rId6"/>
    <p:sldId id="585" r:id="rId7"/>
    <p:sldId id="546" r:id="rId8"/>
    <p:sldId id="547" r:id="rId9"/>
    <p:sldId id="588" r:id="rId10"/>
    <p:sldId id="548" r:id="rId11"/>
    <p:sldId id="549" r:id="rId12"/>
    <p:sldId id="550" r:id="rId13"/>
    <p:sldId id="611" r:id="rId14"/>
    <p:sldId id="614" r:id="rId15"/>
    <p:sldId id="616" r:id="rId16"/>
    <p:sldId id="620" r:id="rId17"/>
    <p:sldId id="613" r:id="rId18"/>
    <p:sldId id="618" r:id="rId19"/>
    <p:sldId id="619" r:id="rId20"/>
    <p:sldId id="623" r:id="rId21"/>
    <p:sldId id="612" r:id="rId22"/>
    <p:sldId id="621" r:id="rId23"/>
    <p:sldId id="624" r:id="rId24"/>
    <p:sldId id="552" r:id="rId25"/>
    <p:sldId id="553" r:id="rId26"/>
    <p:sldId id="554" r:id="rId27"/>
    <p:sldId id="555" r:id="rId28"/>
    <p:sldId id="556" r:id="rId29"/>
    <p:sldId id="563" r:id="rId30"/>
    <p:sldId id="564" r:id="rId31"/>
    <p:sldId id="562" r:id="rId32"/>
    <p:sldId id="568" r:id="rId33"/>
    <p:sldId id="567" r:id="rId34"/>
    <p:sldId id="558" r:id="rId35"/>
    <p:sldId id="570" r:id="rId36"/>
    <p:sldId id="569" r:id="rId37"/>
    <p:sldId id="561" r:id="rId38"/>
    <p:sldId id="571" r:id="rId39"/>
    <p:sldId id="572" r:id="rId40"/>
    <p:sldId id="576" r:id="rId41"/>
    <p:sldId id="577" r:id="rId42"/>
    <p:sldId id="579" r:id="rId43"/>
    <p:sldId id="581" r:id="rId44"/>
    <p:sldId id="580" r:id="rId45"/>
    <p:sldId id="582" r:id="rId46"/>
    <p:sldId id="578" r:id="rId47"/>
    <p:sldId id="573" r:id="rId48"/>
    <p:sldId id="574" r:id="rId49"/>
    <p:sldId id="589" r:id="rId50"/>
    <p:sldId id="590" r:id="rId51"/>
    <p:sldId id="591" r:id="rId52"/>
    <p:sldId id="592" r:id="rId53"/>
    <p:sldId id="593" r:id="rId54"/>
    <p:sldId id="594" r:id="rId55"/>
    <p:sldId id="595" r:id="rId56"/>
    <p:sldId id="596" r:id="rId57"/>
    <p:sldId id="597" r:id="rId58"/>
    <p:sldId id="598" r:id="rId59"/>
    <p:sldId id="599" r:id="rId60"/>
    <p:sldId id="600" r:id="rId61"/>
    <p:sldId id="604" r:id="rId62"/>
    <p:sldId id="601" r:id="rId63"/>
    <p:sldId id="602" r:id="rId64"/>
    <p:sldId id="605" r:id="rId65"/>
    <p:sldId id="606" r:id="rId66"/>
    <p:sldId id="603" r:id="rId67"/>
    <p:sldId id="607" r:id="rId68"/>
    <p:sldId id="609" r:id="rId69"/>
    <p:sldId id="610" r:id="rId70"/>
    <p:sldId id="583" r:id="rId71"/>
  </p:sldIdLst>
  <p:sldSz cx="9144000" cy="5143500" type="screen16x9"/>
  <p:notesSz cx="6858000" cy="9144000"/>
  <p:defaultTextStyle>
    <a:defPPr marL="0" marR="0" indent="0" algn="l" defTabSz="57396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1pPr>
    <a:lvl2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2pPr>
    <a:lvl3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3pPr>
    <a:lvl4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4pPr>
    <a:lvl5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5pPr>
    <a:lvl6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6pPr>
    <a:lvl7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7pPr>
    <a:lvl8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8pPr>
    <a:lvl9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9pPr>
  </p:defaultTextStyle>
  <p:extLst>
    <p:ext uri="{521415D9-36F7-43E2-AB2F-B90AF26B5E84}">
      <p14:sectionLst xmlns:p14="http://schemas.microsoft.com/office/powerpoint/2010/main">
        <p14:section name="HTML" id="{070BE7C1-53E5-485E-8639-1631EBD4E0F4}">
          <p14:sldIdLst>
            <p14:sldId id="513"/>
            <p14:sldId id="545"/>
            <p14:sldId id="544"/>
            <p14:sldId id="586"/>
            <p14:sldId id="587"/>
            <p14:sldId id="585"/>
            <p14:sldId id="546"/>
            <p14:sldId id="547"/>
            <p14:sldId id="588"/>
            <p14:sldId id="548"/>
            <p14:sldId id="549"/>
            <p14:sldId id="550"/>
            <p14:sldId id="611"/>
            <p14:sldId id="614"/>
            <p14:sldId id="616"/>
            <p14:sldId id="620"/>
            <p14:sldId id="613"/>
            <p14:sldId id="618"/>
            <p14:sldId id="619"/>
            <p14:sldId id="623"/>
            <p14:sldId id="612"/>
            <p14:sldId id="621"/>
            <p14:sldId id="624"/>
            <p14:sldId id="552"/>
            <p14:sldId id="553"/>
            <p14:sldId id="554"/>
            <p14:sldId id="555"/>
            <p14:sldId id="556"/>
            <p14:sldId id="563"/>
            <p14:sldId id="564"/>
            <p14:sldId id="562"/>
            <p14:sldId id="568"/>
            <p14:sldId id="567"/>
            <p14:sldId id="558"/>
            <p14:sldId id="570"/>
            <p14:sldId id="569"/>
            <p14:sldId id="561"/>
            <p14:sldId id="571"/>
            <p14:sldId id="572"/>
            <p14:sldId id="576"/>
            <p14:sldId id="577"/>
            <p14:sldId id="579"/>
            <p14:sldId id="581"/>
            <p14:sldId id="580"/>
            <p14:sldId id="582"/>
            <p14:sldId id="578"/>
            <p14:sldId id="573"/>
            <p14:sldId id="574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4"/>
            <p14:sldId id="601"/>
            <p14:sldId id="602"/>
            <p14:sldId id="605"/>
            <p14:sldId id="606"/>
            <p14:sldId id="603"/>
            <p14:sldId id="607"/>
            <p14:sldId id="609"/>
            <p14:sldId id="610"/>
            <p14:sldId id="5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7E1"/>
    <a:srgbClr val="007E2A"/>
    <a:srgbClr val="3483C9"/>
    <a:srgbClr val="6D9B3E"/>
    <a:srgbClr val="92D050"/>
    <a:srgbClr val="F2F2F2"/>
    <a:srgbClr val="8AB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6" autoAdjust="0"/>
    <p:restoredTop sz="95039" autoAdjust="0"/>
  </p:normalViewPr>
  <p:slideViewPr>
    <p:cSldViewPr snapToGrid="0" snapToObjects="1">
      <p:cViewPr varScale="1">
        <p:scale>
          <a:sx n="136" d="100"/>
          <a:sy n="136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2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defRPr sz="1381">
        <a:latin typeface="Lucida Grande"/>
        <a:ea typeface="Lucida Grande"/>
        <a:cs typeface="Lucida Grande"/>
        <a:sym typeface="Lucida Grande"/>
      </a:defRPr>
    </a:lvl1pPr>
    <a:lvl2pPr indent="143492" defTabSz="286984" latinLnBrk="0">
      <a:defRPr sz="1381">
        <a:latin typeface="Lucida Grande"/>
        <a:ea typeface="Lucida Grande"/>
        <a:cs typeface="Lucida Grande"/>
        <a:sym typeface="Lucida Grande"/>
      </a:defRPr>
    </a:lvl2pPr>
    <a:lvl3pPr indent="286984" defTabSz="286984" latinLnBrk="0">
      <a:defRPr sz="1381">
        <a:latin typeface="Lucida Grande"/>
        <a:ea typeface="Lucida Grande"/>
        <a:cs typeface="Lucida Grande"/>
        <a:sym typeface="Lucida Grande"/>
      </a:defRPr>
    </a:lvl3pPr>
    <a:lvl4pPr indent="430477" defTabSz="286984" latinLnBrk="0">
      <a:defRPr sz="1381">
        <a:latin typeface="Lucida Grande"/>
        <a:ea typeface="Lucida Grande"/>
        <a:cs typeface="Lucida Grande"/>
        <a:sym typeface="Lucida Grande"/>
      </a:defRPr>
    </a:lvl4pPr>
    <a:lvl5pPr indent="573969" defTabSz="286984" latinLnBrk="0">
      <a:defRPr sz="1381">
        <a:latin typeface="Lucida Grande"/>
        <a:ea typeface="Lucida Grande"/>
        <a:cs typeface="Lucida Grande"/>
        <a:sym typeface="Lucida Grande"/>
      </a:defRPr>
    </a:lvl5pPr>
    <a:lvl6pPr indent="717461" defTabSz="286984" latinLnBrk="0">
      <a:defRPr sz="1381">
        <a:latin typeface="Lucida Grande"/>
        <a:ea typeface="Lucida Grande"/>
        <a:cs typeface="Lucida Grande"/>
        <a:sym typeface="Lucida Grande"/>
      </a:defRPr>
    </a:lvl6pPr>
    <a:lvl7pPr indent="860953" defTabSz="286984" latinLnBrk="0">
      <a:defRPr sz="1381">
        <a:latin typeface="Lucida Grande"/>
        <a:ea typeface="Lucida Grande"/>
        <a:cs typeface="Lucida Grande"/>
        <a:sym typeface="Lucida Grande"/>
      </a:defRPr>
    </a:lvl7pPr>
    <a:lvl8pPr indent="1004446" defTabSz="286984" latinLnBrk="0">
      <a:defRPr sz="1381">
        <a:latin typeface="Lucida Grande"/>
        <a:ea typeface="Lucida Grande"/>
        <a:cs typeface="Lucida Grande"/>
        <a:sym typeface="Lucida Grande"/>
      </a:defRPr>
    </a:lvl8pPr>
    <a:lvl9pPr indent="1147938" defTabSz="286984" latinLnBrk="0">
      <a:defRPr sz="1381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36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9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6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55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8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30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3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5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3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91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3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00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9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63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88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2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8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80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73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4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4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0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6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6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9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5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4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88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32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7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82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72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846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81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1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83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15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873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05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14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31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2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034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5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123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305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96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7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269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880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316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3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498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63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719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747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081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61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774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5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890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14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0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442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315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1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96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118382"/>
            <a:ext cx="2835054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04D0D7CF-BB30-A947-943D-D9BD9D05CF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6643" y="118381"/>
            <a:ext cx="3610756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238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1B807-553E-B644-B9BF-3E6397736E4E}"/>
              </a:ext>
            </a:extLst>
          </p:cNvPr>
          <p:cNvSpPr txBox="1"/>
          <p:nvPr userDrawn="1"/>
        </p:nvSpPr>
        <p:spPr>
          <a:xfrm>
            <a:off x="6250577" y="90030"/>
            <a:ext cx="283671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[STS 121]HTML 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프로그래밍 기초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NanumBarunGothicOTF" panose="02020603020101020101" pitchFamily="18" charset="-127"/>
              <a:ea typeface="NanumBarunGothicOTF" panose="02020603020101020101" pitchFamily="18" charset="-127"/>
              <a:cs typeface="+mn-cs"/>
              <a:sym typeface="Helvetica Neue Thin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858" y="118382"/>
            <a:ext cx="2835054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11. jQuery </a:t>
            </a:r>
            <a:r>
              <a:rPr lang="ko-KR" altLang="en-US" dirty="0"/>
              <a:t>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209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1"/>
            <a:ext cx="9144000" cy="969818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554181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6753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69965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3ECEDE37-4A1A-6D4A-8565-D9080EC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3090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842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2306"/>
            <a:ext cx="25006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308049">
              <a:lnSpc>
                <a:spcPct val="100000"/>
              </a:lnSpc>
              <a:spcBef>
                <a:spcPts val="0"/>
              </a:spcBef>
              <a:defRPr sz="949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1" r:id="rId3"/>
    <p:sldLayoutId id="2147483652" r:id="rId4"/>
    <p:sldLayoutId id="2147483651" r:id="rId5"/>
  </p:sldLayoutIdLst>
  <p:transition spd="med"/>
  <p:txStyles>
    <p:title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titleStyle>
    <p:body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직사각형">
            <a:extLst>
              <a:ext uri="{FF2B5EF4-FFF2-40B4-BE49-F238E27FC236}">
                <a16:creationId xmlns:a16="http://schemas.microsoft.com/office/drawing/2014/main" id="{D958FB0C-DC6F-5D45-9668-A14901A4E50A}"/>
              </a:ext>
            </a:extLst>
          </p:cNvPr>
          <p:cNvSpPr/>
          <p:nvPr/>
        </p:nvSpPr>
        <p:spPr>
          <a:xfrm>
            <a:off x="0" y="4800636"/>
            <a:ext cx="9144000" cy="342865"/>
          </a:xfrm>
          <a:prstGeom prst="rect">
            <a:avLst/>
          </a:prstGeom>
          <a:solidFill>
            <a:srgbClr val="3197E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29CCB-4904-8A4E-B786-4B6BD7C2C55D}"/>
              </a:ext>
            </a:extLst>
          </p:cNvPr>
          <p:cNvSpPr txBox="1"/>
          <p:nvPr/>
        </p:nvSpPr>
        <p:spPr>
          <a:xfrm>
            <a:off x="93311" y="4793297"/>
            <a:ext cx="2176878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457189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가천대학교 브릿지 사업단</a:t>
            </a: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Venenatis Aenean Justop"/>
          <p:cNvSpPr txBox="1"/>
          <p:nvPr/>
        </p:nvSpPr>
        <p:spPr>
          <a:xfrm>
            <a:off x="608399" y="3258938"/>
            <a:ext cx="4119295" cy="306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197E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lang="en-US" altLang="ko-KR" sz="1800" b="1"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lang="ko-KR" altLang="en-US" sz="1800" b="1">
                <a:latin typeface="Malgun Gothic" panose="020B0503020000020004" pitchFamily="34" charset="-127"/>
                <a:ea typeface="Malgun Gothic" panose="020B0503020000020004" pitchFamily="34" charset="-127"/>
              </a:rPr>
              <a:t>주차 </a:t>
            </a:r>
            <a:r>
              <a:rPr lang="en-US" altLang="ko-KR" sz="1800" b="1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800" b="1">
                <a:latin typeface="Malgun Gothic" panose="020B0503020000020004" pitchFamily="34" charset="-127"/>
                <a:ea typeface="Malgun Gothic" panose="020B0503020000020004" pitchFamily="34" charset="-127"/>
              </a:rPr>
              <a:t> 안드로이드 프로그래밍 응용</a:t>
            </a:r>
            <a:endParaRPr sz="1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0" name="Venenatis Elit">
            <a:extLst>
              <a:ext uri="{FF2B5EF4-FFF2-40B4-BE49-F238E27FC236}">
                <a16:creationId xmlns:a16="http://schemas.microsoft.com/office/drawing/2014/main" id="{0AB8B436-B6C7-D140-9895-C9755E342D9F}"/>
              </a:ext>
            </a:extLst>
          </p:cNvPr>
          <p:cNvSpPr txBox="1"/>
          <p:nvPr/>
        </p:nvSpPr>
        <p:spPr>
          <a:xfrm>
            <a:off x="608398" y="1473150"/>
            <a:ext cx="7938194" cy="87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spcBef>
                <a:spcPts val="100"/>
              </a:spcBef>
            </a:pPr>
            <a:r>
              <a: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</a:t>
            </a:r>
            <a:r>
              <a:rPr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경기도형 대학생 취업브리지 사업</a:t>
            </a:r>
            <a:r>
              <a: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</a:p>
          <a:p>
            <a:pPr>
              <a:spcBef>
                <a:spcPts val="100"/>
              </a:spcBef>
            </a:pPr>
            <a:r>
              <a:rPr lang="ko-KR" altLang="en-US" sz="3200" b="1">
                <a:latin typeface="Malgun Gothic" panose="020B0503020000020004" pitchFamily="34" charset="-127"/>
                <a:ea typeface="Malgun Gothic" panose="020B0503020000020004" pitchFamily="34" charset="-127"/>
              </a:rPr>
              <a:t>과정</a:t>
            </a:r>
            <a:r>
              <a:rPr lang="en-US" altLang="ko-KR" sz="3200" b="1">
                <a:latin typeface="Malgun Gothic" panose="020B0503020000020004" pitchFamily="34" charset="-127"/>
                <a:ea typeface="Malgun Gothic" panose="020B0503020000020004" pitchFamily="34" charset="-127"/>
              </a:rPr>
              <a:t>1 : </a:t>
            </a:r>
            <a:r>
              <a:rPr lang="ko-KR" altLang="en-US" sz="3200" b="1">
                <a:latin typeface="Malgun Gothic" panose="020B0503020000020004" pitchFamily="34" charset="-127"/>
                <a:ea typeface="Malgun Gothic" panose="020B0503020000020004" pitchFamily="34" charset="-127"/>
              </a:rPr>
              <a:t>오픈소스 클라우드 기반 웹∙모바일 응용 </a:t>
            </a:r>
            <a:r>
              <a:rPr lang="en-US" altLang="ko-KR" sz="3200" b="1">
                <a:latin typeface="Malgun Gothic" panose="020B0503020000020004" pitchFamily="34" charset="-127"/>
                <a:ea typeface="Malgun Gothic" panose="020B0503020000020004" pitchFamily="34" charset="-127"/>
              </a:rPr>
              <a:t>SW</a:t>
            </a:r>
            <a:r>
              <a:rPr lang="ko-KR" altLang="en-US" sz="3200" b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endParaRPr lang="en-US" altLang="ko-KR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FF71EE-770F-6944-B0AB-6F679D4099FD}"/>
              </a:ext>
            </a:extLst>
          </p:cNvPr>
          <p:cNvGrpSpPr/>
          <p:nvPr/>
        </p:nvGrpSpPr>
        <p:grpSpPr>
          <a:xfrm>
            <a:off x="6515590" y="244501"/>
            <a:ext cx="2417952" cy="830997"/>
            <a:chOff x="6515590" y="244501"/>
            <a:chExt cx="2417952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0D7D3B-9856-5844-997D-2A2E2A137CD9}"/>
                </a:ext>
              </a:extLst>
            </p:cNvPr>
            <p:cNvSpPr/>
            <p:nvPr/>
          </p:nvSpPr>
          <p:spPr>
            <a:xfrm>
              <a:off x="6515590" y="244501"/>
              <a:ext cx="123142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GB</a:t>
              </a:r>
              <a:endParaRPr lang="ko-KR" altLang="en-US" sz="6000" b="1">
                <a:solidFill>
                  <a:srgbClr val="3197E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4D53DF-1F9A-B148-BCC0-380A2AC24ACA}"/>
                </a:ext>
              </a:extLst>
            </p:cNvPr>
            <p:cNvSpPr/>
            <p:nvPr/>
          </p:nvSpPr>
          <p:spPr>
            <a:xfrm>
              <a:off x="7610743" y="456781"/>
              <a:ext cx="1322799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ridge</a:t>
              </a:r>
              <a:endParaRPr lang="ko-KR" alt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6828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액티비티와 회원가입 액티비티 연결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화면에 회원가입 화면 이동을 위한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9D5040-7F7D-41E1-9EEC-D47DEB45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266" y="2245995"/>
            <a:ext cx="2962275" cy="2419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0339A0-84C0-411D-8330-1ECBE9EF5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52" y="1103376"/>
            <a:ext cx="2120841" cy="377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1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연동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B78D3-C7B5-49C8-8F38-78391250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1735040"/>
            <a:ext cx="3081528" cy="3240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90600-3693-47B8-A32A-8D32E691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41"/>
          <a:stretch/>
        </p:blipFill>
        <p:spPr>
          <a:xfrm>
            <a:off x="4031690" y="2660249"/>
            <a:ext cx="4825798" cy="15854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1978D-8819-49B4-B70E-D7693A5421AB}"/>
              </a:ext>
            </a:extLst>
          </p:cNvPr>
          <p:cNvSpPr/>
          <p:nvPr/>
        </p:nvSpPr>
        <p:spPr>
          <a:xfrm>
            <a:off x="652272" y="3931920"/>
            <a:ext cx="2923032" cy="384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9DE4CE-B1BD-424F-9A06-179425648E4E}"/>
              </a:ext>
            </a:extLst>
          </p:cNvPr>
          <p:cNvSpPr/>
          <p:nvPr/>
        </p:nvSpPr>
        <p:spPr>
          <a:xfrm>
            <a:off x="493776" y="1899776"/>
            <a:ext cx="1097280" cy="192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CFE634-0647-4675-B0E2-D85C5DCA3958}"/>
              </a:ext>
            </a:extLst>
          </p:cNvPr>
          <p:cNvSpPr/>
          <p:nvPr/>
        </p:nvSpPr>
        <p:spPr>
          <a:xfrm>
            <a:off x="4175760" y="3452960"/>
            <a:ext cx="3803904" cy="63135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7169845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D9833C-D64B-4B75-A65D-8B16BEB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89" y="1580402"/>
            <a:ext cx="1862690" cy="33218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05E464-B1BF-4E59-A9BB-642EFC6C9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1580402"/>
            <a:ext cx="1857614" cy="3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3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3383"/>
          <a:stretch/>
        </p:blipFill>
        <p:spPr>
          <a:xfrm>
            <a:off x="1759103" y="1690133"/>
            <a:ext cx="5638800" cy="29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67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52" y="1930345"/>
            <a:ext cx="4418647" cy="2956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A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96962459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B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871031"/>
            <a:ext cx="4564380" cy="30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58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8796"/>
          <a:stretch/>
        </p:blipFill>
        <p:spPr>
          <a:xfrm>
            <a:off x="1097723" y="1971898"/>
            <a:ext cx="2365958" cy="2572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063" y="1971898"/>
            <a:ext cx="4609778" cy="25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9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A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2" y="2183516"/>
            <a:ext cx="5055256" cy="23275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038" y="2183516"/>
            <a:ext cx="3038475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8048" y="1728801"/>
            <a:ext cx="2412492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Class </a:t>
            </a:r>
            <a:r>
              <a:rPr kumimoji="0" lang="ko-KR" altLang="en-US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34633396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B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863476"/>
            <a:ext cx="7186150" cy="28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440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 to B)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 시 데이터 전달하기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전달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B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72" y="1930344"/>
            <a:ext cx="5233988" cy="29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037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96524-2B80-40C6-9F39-D5C56F695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이번 강좌 에서는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3795394" y="2896129"/>
            <a:ext cx="3809815" cy="20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01. 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 필터</a:t>
            </a:r>
            <a:endParaRPr lang="en-US" altLang="ko-KR" sz="1400" kern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 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04.</a:t>
            </a:r>
            <a:r>
              <a:rPr lang="ko-KR" alt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구글 </a:t>
            </a:r>
            <a:r>
              <a:rPr lang="en-US" altLang="ko-KR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endParaRPr lang="en-US" altLang="ko-KR" sz="1800" kern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423F1E-F9D4-7546-8D02-E7E8FD3E6926}"/>
              </a:ext>
            </a:extLst>
          </p:cNvPr>
          <p:cNvSpPr/>
          <p:nvPr/>
        </p:nvSpPr>
        <p:spPr>
          <a:xfrm>
            <a:off x="698390" y="1101401"/>
            <a:ext cx="7811626" cy="139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안드로이드 프로그래밍</a:t>
            </a:r>
            <a:r>
              <a:rPr lang="ko-KR" altLang="en-US" sz="120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 중급 프로그램을 위한 리소스</a:t>
            </a:r>
            <a:r>
              <a:rPr lang="en-US" altLang="ko-KR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서비스 활용 및 외부 서비스 응용 방법과 구글 </a:t>
            </a:r>
            <a:r>
              <a:rPr lang="en-US" altLang="ko-KR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Firebase</a:t>
            </a: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대한 개요 들을 살펴봅니다</a:t>
            </a:r>
            <a:r>
              <a:rPr lang="en-US" altLang="ko-KR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1052"/>
              </a:spcBef>
            </a:pP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이 강의를 통해 </a:t>
            </a:r>
            <a:r>
              <a:rPr lang="ko-KR" alt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안드로이드 중급 개발을 위한 </a:t>
            </a:r>
            <a:r>
              <a: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SDK </a:t>
            </a:r>
            <a:r>
              <a:rPr lang="ko-KR" alt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활용 방법</a:t>
            </a: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구글 </a:t>
            </a:r>
            <a:r>
              <a: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Firebase </a:t>
            </a:r>
            <a:r>
              <a:rPr lang="ko-KR" alt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개요 학습 및 연동 방법</a:t>
            </a:r>
            <a:r>
              <a:rPr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을 배우게 됩니다</a:t>
            </a:r>
            <a:r>
              <a:rPr lang="en-US" altLang="ko-KR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grpSp>
        <p:nvGrpSpPr>
          <p:cNvPr id="5" name="그룹">
            <a:extLst>
              <a:ext uri="{FF2B5EF4-FFF2-40B4-BE49-F238E27FC236}">
                <a16:creationId xmlns:a16="http://schemas.microsoft.com/office/drawing/2014/main" id="{2050049A-9F32-DF45-8DC0-8F7278ADF303}"/>
              </a:ext>
            </a:extLst>
          </p:cNvPr>
          <p:cNvGrpSpPr/>
          <p:nvPr/>
        </p:nvGrpSpPr>
        <p:grpSpPr>
          <a:xfrm>
            <a:off x="1152049" y="2694989"/>
            <a:ext cx="2000029" cy="2452673"/>
            <a:chOff x="0" y="0"/>
            <a:chExt cx="4818076" cy="5945010"/>
          </a:xfrm>
        </p:grpSpPr>
        <p:grpSp>
          <p:nvGrpSpPr>
            <p:cNvPr id="6" name="그룹">
              <a:extLst>
                <a:ext uri="{FF2B5EF4-FFF2-40B4-BE49-F238E27FC236}">
                  <a16:creationId xmlns:a16="http://schemas.microsoft.com/office/drawing/2014/main" id="{8CCB119E-D7B5-D049-B14E-2DE786793690}"/>
                </a:ext>
              </a:extLst>
            </p:cNvPr>
            <p:cNvGrpSpPr/>
            <p:nvPr/>
          </p:nvGrpSpPr>
          <p:grpSpPr>
            <a:xfrm>
              <a:off x="-1" y="1095661"/>
              <a:ext cx="4818078" cy="4849350"/>
              <a:chOff x="0" y="0"/>
              <a:chExt cx="4818076" cy="4849348"/>
            </a:xfrm>
          </p:grpSpPr>
          <p:grpSp>
            <p:nvGrpSpPr>
              <p:cNvPr id="14" name="그룹">
                <a:extLst>
                  <a:ext uri="{FF2B5EF4-FFF2-40B4-BE49-F238E27FC236}">
                    <a16:creationId xmlns:a16="http://schemas.microsoft.com/office/drawing/2014/main" id="{E4A6868B-4C11-1D47-8AC8-CF38F64B17C0}"/>
                  </a:ext>
                </a:extLst>
              </p:cNvPr>
              <p:cNvGrpSpPr/>
              <p:nvPr/>
            </p:nvGrpSpPr>
            <p:grpSpPr>
              <a:xfrm>
                <a:off x="776795" y="0"/>
                <a:ext cx="4041282" cy="4568821"/>
                <a:chOff x="0" y="0"/>
                <a:chExt cx="4041281" cy="4568820"/>
              </a:xfrm>
            </p:grpSpPr>
            <p:sp>
              <p:nvSpPr>
                <p:cNvPr id="20" name="도형">
                  <a:extLst>
                    <a:ext uri="{FF2B5EF4-FFF2-40B4-BE49-F238E27FC236}">
                      <a16:creationId xmlns:a16="http://schemas.microsoft.com/office/drawing/2014/main" id="{9459D63B-558D-2342-811B-F4D2736C6906}"/>
                    </a:ext>
                  </a:extLst>
                </p:cNvPr>
                <p:cNvSpPr/>
                <p:nvPr/>
              </p:nvSpPr>
              <p:spPr>
                <a:xfrm flipH="1">
                  <a:off x="0" y="3995689"/>
                  <a:ext cx="194230" cy="573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787" y="0"/>
                      </a:moveTo>
                      <a:lnTo>
                        <a:pt x="0" y="2323"/>
                      </a:lnTo>
                      <a:lnTo>
                        <a:pt x="3216" y="21600"/>
                      </a:lnTo>
                      <a:lnTo>
                        <a:pt x="21600" y="13279"/>
                      </a:lnTo>
                      <a:lnTo>
                        <a:pt x="6787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" name="도형">
                  <a:extLst>
                    <a:ext uri="{FF2B5EF4-FFF2-40B4-BE49-F238E27FC236}">
                      <a16:creationId xmlns:a16="http://schemas.microsoft.com/office/drawing/2014/main" id="{0FFAE748-E5C0-7D43-B2D8-08FE13AF9A63}"/>
                    </a:ext>
                  </a:extLst>
                </p:cNvPr>
                <p:cNvSpPr/>
                <p:nvPr/>
              </p:nvSpPr>
              <p:spPr>
                <a:xfrm rot="840000" flipH="1">
                  <a:off x="3339362" y="52590"/>
                  <a:ext cx="573636" cy="1130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1" h="21515" extrusionOk="0">
                      <a:moveTo>
                        <a:pt x="16954" y="9693"/>
                      </a:moveTo>
                      <a:cubicBezTo>
                        <a:pt x="17593" y="9975"/>
                        <a:pt x="18543" y="9894"/>
                        <a:pt x="19297" y="10073"/>
                      </a:cubicBezTo>
                      <a:cubicBezTo>
                        <a:pt x="20738" y="10415"/>
                        <a:pt x="20842" y="11330"/>
                        <a:pt x="20971" y="12131"/>
                      </a:cubicBezTo>
                      <a:cubicBezTo>
                        <a:pt x="21122" y="13066"/>
                        <a:pt x="21545" y="14000"/>
                        <a:pt x="21272" y="14931"/>
                      </a:cubicBezTo>
                      <a:cubicBezTo>
                        <a:pt x="21039" y="15727"/>
                        <a:pt x="20311" y="16464"/>
                        <a:pt x="19196" y="17032"/>
                      </a:cubicBezTo>
                      <a:lnTo>
                        <a:pt x="20181" y="21303"/>
                      </a:lnTo>
                      <a:lnTo>
                        <a:pt x="6182" y="21515"/>
                      </a:lnTo>
                      <a:cubicBezTo>
                        <a:pt x="6925" y="20583"/>
                        <a:pt x="6757" y="19526"/>
                        <a:pt x="5731" y="18667"/>
                      </a:cubicBezTo>
                      <a:cubicBezTo>
                        <a:pt x="5389" y="18382"/>
                        <a:pt x="4960" y="18127"/>
                        <a:pt x="4536" y="17872"/>
                      </a:cubicBezTo>
                      <a:cubicBezTo>
                        <a:pt x="3845" y="17457"/>
                        <a:pt x="3161" y="17033"/>
                        <a:pt x="2697" y="16541"/>
                      </a:cubicBezTo>
                      <a:cubicBezTo>
                        <a:pt x="2194" y="16008"/>
                        <a:pt x="1976" y="15421"/>
                        <a:pt x="1618" y="14859"/>
                      </a:cubicBezTo>
                      <a:cubicBezTo>
                        <a:pt x="1291" y="14345"/>
                        <a:pt x="850" y="13842"/>
                        <a:pt x="517" y="13351"/>
                      </a:cubicBezTo>
                      <a:cubicBezTo>
                        <a:pt x="309" y="13043"/>
                        <a:pt x="151" y="12739"/>
                        <a:pt x="56" y="12413"/>
                      </a:cubicBezTo>
                      <a:cubicBezTo>
                        <a:pt x="-55" y="12035"/>
                        <a:pt x="-39" y="11644"/>
                        <a:pt x="474" y="11383"/>
                      </a:cubicBezTo>
                      <a:cubicBezTo>
                        <a:pt x="936" y="11148"/>
                        <a:pt x="1685" y="11124"/>
                        <a:pt x="2209" y="10918"/>
                      </a:cubicBezTo>
                      <a:cubicBezTo>
                        <a:pt x="2923" y="10637"/>
                        <a:pt x="3049" y="10097"/>
                        <a:pt x="3795" y="9835"/>
                      </a:cubicBezTo>
                      <a:cubicBezTo>
                        <a:pt x="4369" y="9634"/>
                        <a:pt x="5120" y="9668"/>
                        <a:pt x="5767" y="9543"/>
                      </a:cubicBezTo>
                      <a:cubicBezTo>
                        <a:pt x="6949" y="9314"/>
                        <a:pt x="7698" y="8579"/>
                        <a:pt x="9010" y="8630"/>
                      </a:cubicBezTo>
                      <a:cubicBezTo>
                        <a:pt x="9414" y="8646"/>
                        <a:pt x="9781" y="8747"/>
                        <a:pt x="10171" y="8801"/>
                      </a:cubicBezTo>
                      <a:cubicBezTo>
                        <a:pt x="10505" y="8848"/>
                        <a:pt x="10854" y="8859"/>
                        <a:pt x="11198" y="8835"/>
                      </a:cubicBezTo>
                      <a:cubicBezTo>
                        <a:pt x="11569" y="6525"/>
                        <a:pt x="11688" y="4207"/>
                        <a:pt x="11553" y="1890"/>
                      </a:cubicBezTo>
                      <a:cubicBezTo>
                        <a:pt x="11512" y="1186"/>
                        <a:pt x="11612" y="408"/>
                        <a:pt x="12799" y="100"/>
                      </a:cubicBezTo>
                      <a:cubicBezTo>
                        <a:pt x="13510" y="-85"/>
                        <a:pt x="14361" y="-2"/>
                        <a:pt x="14991" y="255"/>
                      </a:cubicBezTo>
                      <a:cubicBezTo>
                        <a:pt x="16109" y="711"/>
                        <a:pt x="16246" y="1501"/>
                        <a:pt x="16270" y="2238"/>
                      </a:cubicBezTo>
                      <a:cubicBezTo>
                        <a:pt x="16338" y="4388"/>
                        <a:pt x="16075" y="6540"/>
                        <a:pt x="16288" y="8689"/>
                      </a:cubicBezTo>
                      <a:cubicBezTo>
                        <a:pt x="16325" y="9059"/>
                        <a:pt x="16406" y="9452"/>
                        <a:pt x="16954" y="969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5" name="그룹">
                <a:extLst>
                  <a:ext uri="{FF2B5EF4-FFF2-40B4-BE49-F238E27FC236}">
                    <a16:creationId xmlns:a16="http://schemas.microsoft.com/office/drawing/2014/main" id="{36510DE8-DDFF-DC48-B3C7-D7F165FB5450}"/>
                  </a:ext>
                </a:extLst>
              </p:cNvPr>
              <p:cNvGrpSpPr/>
              <p:nvPr/>
            </p:nvGrpSpPr>
            <p:grpSpPr>
              <a:xfrm>
                <a:off x="-1" y="550046"/>
                <a:ext cx="4477882" cy="4299303"/>
                <a:chOff x="0" y="0"/>
                <a:chExt cx="4477880" cy="4299302"/>
              </a:xfrm>
            </p:grpSpPr>
            <p:sp>
              <p:nvSpPr>
                <p:cNvPr id="16" name="도형">
                  <a:extLst>
                    <a:ext uri="{FF2B5EF4-FFF2-40B4-BE49-F238E27FC236}">
                      <a16:creationId xmlns:a16="http://schemas.microsoft.com/office/drawing/2014/main" id="{A06D68B4-E34B-1247-8F1E-17421AC28EFD}"/>
                    </a:ext>
                  </a:extLst>
                </p:cNvPr>
                <p:cNvSpPr/>
                <p:nvPr/>
              </p:nvSpPr>
              <p:spPr>
                <a:xfrm>
                  <a:off x="931659" y="3231772"/>
                  <a:ext cx="2157493" cy="1067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705" y="0"/>
                      </a:moveTo>
                      <a:cubicBezTo>
                        <a:pt x="353" y="4475"/>
                        <a:pt x="132" y="8985"/>
                        <a:pt x="42" y="13512"/>
                      </a:cubicBezTo>
                      <a:cubicBezTo>
                        <a:pt x="-11" y="16207"/>
                        <a:pt x="-6" y="18903"/>
                        <a:pt x="12" y="21600"/>
                      </a:cubicBezTo>
                      <a:lnTo>
                        <a:pt x="21589" y="21600"/>
                      </a:lnTo>
                      <a:cubicBezTo>
                        <a:pt x="21526" y="20434"/>
                        <a:pt x="21457" y="19270"/>
                        <a:pt x="21396" y="18103"/>
                      </a:cubicBezTo>
                      <a:lnTo>
                        <a:pt x="20072" y="329"/>
                      </a:ln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7" name="그룹">
                  <a:extLst>
                    <a:ext uri="{FF2B5EF4-FFF2-40B4-BE49-F238E27FC236}">
                      <a16:creationId xmlns:a16="http://schemas.microsoft.com/office/drawing/2014/main" id="{F9D60B1D-588D-8E45-85EA-6B72FA7CD460}"/>
                    </a:ext>
                  </a:extLst>
                </p:cNvPr>
                <p:cNvGrpSpPr/>
                <p:nvPr/>
              </p:nvGrpSpPr>
              <p:grpSpPr>
                <a:xfrm>
                  <a:off x="-1" y="0"/>
                  <a:ext cx="4477882" cy="3949666"/>
                  <a:chOff x="0" y="0"/>
                  <a:chExt cx="4477880" cy="3949665"/>
                </a:xfrm>
              </p:grpSpPr>
              <p:sp>
                <p:nvSpPr>
                  <p:cNvPr id="18" name="도형">
                    <a:extLst>
                      <a:ext uri="{FF2B5EF4-FFF2-40B4-BE49-F238E27FC236}">
                        <a16:creationId xmlns:a16="http://schemas.microsoft.com/office/drawing/2014/main" id="{9A4446ED-0624-8C45-B3D4-BC3C74C170AC}"/>
                      </a:ext>
                    </a:extLst>
                  </p:cNvPr>
                  <p:cNvSpPr/>
                  <p:nvPr/>
                </p:nvSpPr>
                <p:spPr>
                  <a:xfrm flipH="1">
                    <a:off x="-1" y="30078"/>
                    <a:ext cx="4477882" cy="39195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77" h="21600" extrusionOk="0">
                        <a:moveTo>
                          <a:pt x="11163" y="0"/>
                        </a:moveTo>
                        <a:cubicBezTo>
                          <a:pt x="10588" y="273"/>
                          <a:pt x="10005" y="524"/>
                          <a:pt x="9416" y="753"/>
                        </a:cubicBezTo>
                        <a:cubicBezTo>
                          <a:pt x="8694" y="1033"/>
                          <a:pt x="7954" y="1285"/>
                          <a:pt x="7322" y="1778"/>
                        </a:cubicBezTo>
                        <a:cubicBezTo>
                          <a:pt x="6456" y="2453"/>
                          <a:pt x="5893" y="3488"/>
                          <a:pt x="5366" y="4508"/>
                        </a:cubicBezTo>
                        <a:cubicBezTo>
                          <a:pt x="4947" y="5317"/>
                          <a:pt x="4539" y="6137"/>
                          <a:pt x="4142" y="6967"/>
                        </a:cubicBezTo>
                        <a:lnTo>
                          <a:pt x="2580" y="2708"/>
                        </a:lnTo>
                        <a:lnTo>
                          <a:pt x="0" y="3350"/>
                        </a:lnTo>
                        <a:cubicBezTo>
                          <a:pt x="409" y="4584"/>
                          <a:pt x="802" y="5830"/>
                          <a:pt x="1166" y="7083"/>
                        </a:cubicBezTo>
                        <a:cubicBezTo>
                          <a:pt x="1478" y="8157"/>
                          <a:pt x="1807" y="9239"/>
                          <a:pt x="2242" y="10233"/>
                        </a:cubicBezTo>
                        <a:cubicBezTo>
                          <a:pt x="2454" y="10717"/>
                          <a:pt x="2698" y="11211"/>
                          <a:pt x="3127" y="11433"/>
                        </a:cubicBezTo>
                        <a:cubicBezTo>
                          <a:pt x="3464" y="11607"/>
                          <a:pt x="3846" y="11572"/>
                          <a:pt x="4199" y="11448"/>
                        </a:cubicBezTo>
                        <a:cubicBezTo>
                          <a:pt x="4743" y="11256"/>
                          <a:pt x="5212" y="10867"/>
                          <a:pt x="5643" y="10442"/>
                        </a:cubicBezTo>
                        <a:cubicBezTo>
                          <a:pt x="6625" y="9473"/>
                          <a:pt x="7469" y="8336"/>
                          <a:pt x="8157" y="7075"/>
                        </a:cubicBezTo>
                        <a:lnTo>
                          <a:pt x="7362" y="17914"/>
                        </a:lnTo>
                        <a:lnTo>
                          <a:pt x="16700" y="17911"/>
                        </a:lnTo>
                        <a:cubicBezTo>
                          <a:pt x="16644" y="17273"/>
                          <a:pt x="16578" y="16636"/>
                          <a:pt x="16502" y="16000"/>
                        </a:cubicBezTo>
                        <a:cubicBezTo>
                          <a:pt x="16418" y="15286"/>
                          <a:pt x="16321" y="14574"/>
                          <a:pt x="16212" y="13864"/>
                        </a:cubicBezTo>
                        <a:cubicBezTo>
                          <a:pt x="16338" y="13310"/>
                          <a:pt x="16477" y="12758"/>
                          <a:pt x="16630" y="12209"/>
                        </a:cubicBezTo>
                        <a:cubicBezTo>
                          <a:pt x="16862" y="11376"/>
                          <a:pt x="17124" y="10553"/>
                          <a:pt x="17415" y="9745"/>
                        </a:cubicBezTo>
                        <a:lnTo>
                          <a:pt x="18675" y="12975"/>
                        </a:lnTo>
                        <a:lnTo>
                          <a:pt x="16933" y="18527"/>
                        </a:lnTo>
                        <a:cubicBezTo>
                          <a:pt x="17079" y="19120"/>
                          <a:pt x="17218" y="19716"/>
                          <a:pt x="17350" y="20313"/>
                        </a:cubicBezTo>
                        <a:cubicBezTo>
                          <a:pt x="17445" y="20741"/>
                          <a:pt x="17537" y="21170"/>
                          <a:pt x="17625" y="21600"/>
                        </a:cubicBezTo>
                        <a:cubicBezTo>
                          <a:pt x="18309" y="20488"/>
                          <a:pt x="18962" y="19351"/>
                          <a:pt x="19582" y="18191"/>
                        </a:cubicBezTo>
                        <a:cubicBezTo>
                          <a:pt x="20163" y="17107"/>
                          <a:pt x="20715" y="16000"/>
                          <a:pt x="21135" y="14821"/>
                        </a:cubicBezTo>
                        <a:cubicBezTo>
                          <a:pt x="21247" y="14504"/>
                          <a:pt x="21350" y="14182"/>
                          <a:pt x="21410" y="13847"/>
                        </a:cubicBezTo>
                        <a:cubicBezTo>
                          <a:pt x="21600" y="12782"/>
                          <a:pt x="21349" y="11705"/>
                          <a:pt x="21104" y="10657"/>
                        </a:cubicBezTo>
                        <a:cubicBezTo>
                          <a:pt x="20795" y="9333"/>
                          <a:pt x="20479" y="7981"/>
                          <a:pt x="20171" y="6659"/>
                        </a:cubicBezTo>
                        <a:cubicBezTo>
                          <a:pt x="20038" y="6090"/>
                          <a:pt x="19903" y="5521"/>
                          <a:pt x="19748" y="4971"/>
                        </a:cubicBezTo>
                        <a:cubicBezTo>
                          <a:pt x="19601" y="4446"/>
                          <a:pt x="19431" y="3928"/>
                          <a:pt x="19192" y="3450"/>
                        </a:cubicBezTo>
                        <a:cubicBezTo>
                          <a:pt x="18583" y="2234"/>
                          <a:pt x="17585" y="1364"/>
                          <a:pt x="16472" y="789"/>
                        </a:cubicBezTo>
                        <a:cubicBezTo>
                          <a:pt x="16209" y="653"/>
                          <a:pt x="15940" y="534"/>
                          <a:pt x="15667" y="427"/>
                        </a:cubicBezTo>
                        <a:cubicBezTo>
                          <a:pt x="15441" y="338"/>
                          <a:pt x="15212" y="258"/>
                          <a:pt x="14979" y="199"/>
                        </a:cubicBezTo>
                        <a:cubicBezTo>
                          <a:pt x="14329" y="37"/>
                          <a:pt x="13662" y="47"/>
                          <a:pt x="13001" y="43"/>
                        </a:cubicBezTo>
                        <a:cubicBezTo>
                          <a:pt x="12390" y="41"/>
                          <a:pt x="11777" y="26"/>
                          <a:pt x="11163" y="0"/>
                        </a:cubicBezTo>
                        <a:close/>
                      </a:path>
                    </a:pathLst>
                  </a:cu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9" name="도형">
                    <a:extLst>
                      <a:ext uri="{FF2B5EF4-FFF2-40B4-BE49-F238E27FC236}">
                        <a16:creationId xmlns:a16="http://schemas.microsoft.com/office/drawing/2014/main" id="{E015FA10-FAEF-B042-8522-3A2410B8AFDD}"/>
                      </a:ext>
                    </a:extLst>
                  </p:cNvPr>
                  <p:cNvSpPr/>
                  <p:nvPr/>
                </p:nvSpPr>
                <p:spPr>
                  <a:xfrm flipH="1">
                    <a:off x="1326545" y="0"/>
                    <a:ext cx="1010948" cy="32819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97" extrusionOk="0">
                        <a:moveTo>
                          <a:pt x="4166" y="128"/>
                        </a:moveTo>
                        <a:lnTo>
                          <a:pt x="0" y="21320"/>
                        </a:lnTo>
                        <a:cubicBezTo>
                          <a:pt x="3568" y="21507"/>
                          <a:pt x="7181" y="21600"/>
                          <a:pt x="10800" y="21597"/>
                        </a:cubicBezTo>
                        <a:cubicBezTo>
                          <a:pt x="14421" y="21594"/>
                          <a:pt x="18034" y="21496"/>
                          <a:pt x="21600" y="21303"/>
                        </a:cubicBezTo>
                        <a:cubicBezTo>
                          <a:pt x="17268" y="20517"/>
                          <a:pt x="14003" y="19275"/>
                          <a:pt x="12406" y="17807"/>
                        </a:cubicBezTo>
                        <a:cubicBezTo>
                          <a:pt x="12078" y="17505"/>
                          <a:pt x="11824" y="17196"/>
                          <a:pt x="11674" y="16881"/>
                        </a:cubicBezTo>
                        <a:cubicBezTo>
                          <a:pt x="11227" y="15945"/>
                          <a:pt x="11691" y="15017"/>
                          <a:pt x="12139" y="14087"/>
                        </a:cubicBezTo>
                        <a:cubicBezTo>
                          <a:pt x="13436" y="11396"/>
                          <a:pt x="14605" y="8696"/>
                          <a:pt x="16561" y="6043"/>
                        </a:cubicBezTo>
                        <a:cubicBezTo>
                          <a:pt x="17319" y="5015"/>
                          <a:pt x="18195" y="3994"/>
                          <a:pt x="18640" y="2948"/>
                        </a:cubicBezTo>
                        <a:cubicBezTo>
                          <a:pt x="19056" y="1970"/>
                          <a:pt x="19090" y="981"/>
                          <a:pt x="18741" y="0"/>
                        </a:cubicBezTo>
                        <a:lnTo>
                          <a:pt x="4166" y="1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7" name="그룹">
              <a:extLst>
                <a:ext uri="{FF2B5EF4-FFF2-40B4-BE49-F238E27FC236}">
                  <a16:creationId xmlns:a16="http://schemas.microsoft.com/office/drawing/2014/main" id="{85D45BA4-B73D-5B4C-982B-F5B88E835D59}"/>
                </a:ext>
              </a:extLst>
            </p:cNvPr>
            <p:cNvGrpSpPr/>
            <p:nvPr/>
          </p:nvGrpSpPr>
          <p:grpSpPr>
            <a:xfrm>
              <a:off x="1347796" y="1559498"/>
              <a:ext cx="919560" cy="762839"/>
              <a:chOff x="0" y="0"/>
              <a:chExt cx="919559" cy="762837"/>
            </a:xfrm>
          </p:grpSpPr>
          <p:sp>
            <p:nvSpPr>
              <p:cNvPr id="11" name="도형">
                <a:extLst>
                  <a:ext uri="{FF2B5EF4-FFF2-40B4-BE49-F238E27FC236}">
                    <a16:creationId xmlns:a16="http://schemas.microsoft.com/office/drawing/2014/main" id="{3B2CF1A6-CED1-7444-B0E0-C125CC7C3EDD}"/>
                  </a:ext>
                </a:extLst>
              </p:cNvPr>
              <p:cNvSpPr/>
              <p:nvPr/>
            </p:nvSpPr>
            <p:spPr>
              <a:xfrm>
                <a:off x="112512" y="58703"/>
                <a:ext cx="685456" cy="212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407"/>
                    </a:lnTo>
                    <a:lnTo>
                      <a:pt x="1989" y="21600"/>
                    </a:lnTo>
                    <a:lnTo>
                      <a:pt x="19176" y="1986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도형">
                <a:extLst>
                  <a:ext uri="{FF2B5EF4-FFF2-40B4-BE49-F238E27FC236}">
                    <a16:creationId xmlns:a16="http://schemas.microsoft.com/office/drawing/2014/main" id="{68CB4191-073B-E34D-8365-23C08CE1F4A2}"/>
                  </a:ext>
                </a:extLst>
              </p:cNvPr>
              <p:cNvSpPr/>
              <p:nvPr/>
            </p:nvSpPr>
            <p:spPr>
              <a:xfrm flipH="1">
                <a:off x="190964" y="0"/>
                <a:ext cx="535422" cy="598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26" y="0"/>
                    </a:moveTo>
                    <a:cubicBezTo>
                      <a:pt x="2568" y="1299"/>
                      <a:pt x="2341" y="2590"/>
                      <a:pt x="2046" y="3870"/>
                    </a:cubicBezTo>
                    <a:cubicBezTo>
                      <a:pt x="1552" y="6020"/>
                      <a:pt x="867" y="8131"/>
                      <a:pt x="0" y="10184"/>
                    </a:cubicBezTo>
                    <a:lnTo>
                      <a:pt x="10993" y="21600"/>
                    </a:lnTo>
                    <a:lnTo>
                      <a:pt x="21600" y="10184"/>
                    </a:lnTo>
                    <a:cubicBezTo>
                      <a:pt x="20733" y="8131"/>
                      <a:pt x="20048" y="6020"/>
                      <a:pt x="19554" y="3870"/>
                    </a:cubicBezTo>
                    <a:cubicBezTo>
                      <a:pt x="19259" y="2590"/>
                      <a:pt x="19032" y="1299"/>
                      <a:pt x="18874" y="0"/>
                    </a:cubicBezTo>
                    <a:lnTo>
                      <a:pt x="2726" y="0"/>
                    </a:ln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도형">
                <a:extLst>
                  <a:ext uri="{FF2B5EF4-FFF2-40B4-BE49-F238E27FC236}">
                    <a16:creationId xmlns:a16="http://schemas.microsoft.com/office/drawing/2014/main" id="{2426B474-FE1E-E04F-B568-29B2BCBDB534}"/>
                  </a:ext>
                </a:extLst>
              </p:cNvPr>
              <p:cNvSpPr/>
              <p:nvPr/>
            </p:nvSpPr>
            <p:spPr>
              <a:xfrm>
                <a:off x="0" y="62352"/>
                <a:ext cx="919560" cy="700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26" y="0"/>
                    </a:moveTo>
                    <a:lnTo>
                      <a:pt x="10590" y="16423"/>
                    </a:lnTo>
                    <a:lnTo>
                      <a:pt x="2694" y="343"/>
                    </a:lnTo>
                    <a:lnTo>
                      <a:pt x="0" y="4026"/>
                    </a:lnTo>
                    <a:lnTo>
                      <a:pt x="4978" y="21600"/>
                    </a:lnTo>
                    <a:lnTo>
                      <a:pt x="10618" y="16558"/>
                    </a:lnTo>
                    <a:lnTo>
                      <a:pt x="17582" y="21478"/>
                    </a:lnTo>
                    <a:lnTo>
                      <a:pt x="21600" y="4773"/>
                    </a:lnTo>
                    <a:lnTo>
                      <a:pt x="18626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" name="그룹">
              <a:extLst>
                <a:ext uri="{FF2B5EF4-FFF2-40B4-BE49-F238E27FC236}">
                  <a16:creationId xmlns:a16="http://schemas.microsoft.com/office/drawing/2014/main" id="{BD16DBAE-5019-4541-B2A4-DBABCF9147F6}"/>
                </a:ext>
              </a:extLst>
            </p:cNvPr>
            <p:cNvGrpSpPr/>
            <p:nvPr/>
          </p:nvGrpSpPr>
          <p:grpSpPr>
            <a:xfrm>
              <a:off x="1174593" y="-1"/>
              <a:ext cx="1263534" cy="1768988"/>
              <a:chOff x="0" y="0"/>
              <a:chExt cx="1263532" cy="1768986"/>
            </a:xfrm>
          </p:grpSpPr>
          <p:sp>
            <p:nvSpPr>
              <p:cNvPr id="9" name="도형">
                <a:extLst>
                  <a:ext uri="{FF2B5EF4-FFF2-40B4-BE49-F238E27FC236}">
                    <a16:creationId xmlns:a16="http://schemas.microsoft.com/office/drawing/2014/main" id="{77E773F8-E2CD-F74F-8CE5-5EF2186C5AF5}"/>
                  </a:ext>
                </a:extLst>
              </p:cNvPr>
              <p:cNvSpPr/>
              <p:nvPr/>
            </p:nvSpPr>
            <p:spPr>
              <a:xfrm flipH="1">
                <a:off x="0" y="368485"/>
                <a:ext cx="1263533" cy="140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도형">
                <a:extLst>
                  <a:ext uri="{FF2B5EF4-FFF2-40B4-BE49-F238E27FC236}">
                    <a16:creationId xmlns:a16="http://schemas.microsoft.com/office/drawing/2014/main" id="{93B798F4-E098-6444-8278-02B35CEA8CB8}"/>
                  </a:ext>
                </a:extLst>
              </p:cNvPr>
              <p:cNvSpPr/>
              <p:nvPr/>
            </p:nvSpPr>
            <p:spPr>
              <a:xfrm flipH="1">
                <a:off x="5603" y="-1"/>
                <a:ext cx="1252239" cy="1167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rgbClr val="7F7F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0F0A21-2969-2A48-B0E0-20C7A35BEE02}"/>
              </a:ext>
            </a:extLst>
          </p:cNvPr>
          <p:cNvSpPr txBox="1"/>
          <p:nvPr/>
        </p:nvSpPr>
        <p:spPr>
          <a:xfrm>
            <a:off x="5718048" y="90030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75640632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301938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finish()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액티비티 종료 시 이전 액티비티로 결과 데이터 전달하기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422" y="2256810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A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1890504"/>
            <a:ext cx="4792980" cy="29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382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301938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finish()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액티비티 종료 시 이전 액티비티로 결과 데이터 전달하기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B</a:t>
            </a:r>
            <a:r>
              <a:rPr lang="ko-KR" altLang="en-US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종료되고</a:t>
            </a:r>
            <a:r>
              <a:rPr lang="en-US" altLang="ko-KR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전달되는 값을 처리하기 위해 반드시 </a:t>
            </a:r>
            <a:r>
              <a:rPr lang="en-US" altLang="ko-KR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onActivityResult</a:t>
            </a:r>
            <a:r>
              <a:rPr lang="ko-KR" altLang="en-US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Override</a:t>
            </a:r>
            <a:r>
              <a:rPr lang="ko-KR" altLang="en-US" sz="14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해서 구현해야 함</a:t>
            </a:r>
            <a:endParaRPr lang="en-US" altLang="ko-KR" sz="14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422" y="2256810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A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2362200"/>
            <a:ext cx="5613449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58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202" y="1753373"/>
            <a:ext cx="902918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Activity - B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1580402"/>
            <a:ext cx="4008120" cy="3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45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인텐트를 이용한 액티비티 연결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간 데이터 교환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1889"/>
          <a:stretch/>
        </p:blipFill>
        <p:spPr>
          <a:xfrm>
            <a:off x="564515" y="1709942"/>
            <a:ext cx="1702603" cy="2503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2680"/>
          <a:stretch/>
        </p:blipFill>
        <p:spPr>
          <a:xfrm>
            <a:off x="2447263" y="1709942"/>
            <a:ext cx="1667537" cy="25039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45" y="1709943"/>
            <a:ext cx="4457679" cy="25039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263" y="4338637"/>
            <a:ext cx="4251961" cy="4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129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사용하기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이용한 전화걸기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이동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화면에 버튼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CA92F6-B92B-4088-B3D9-B18DB52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32" y="2203739"/>
            <a:ext cx="2157004" cy="2820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C89CED-22A4-4DD1-9AA9-D63E1AE0E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327" y="1264799"/>
            <a:ext cx="2157004" cy="37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23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사용하기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이용한 전화걸기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이동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140FD5-C7C3-4190-9413-E9ED8D4D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03" y="1135003"/>
            <a:ext cx="3043615" cy="38894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41682C-86E2-46E8-8C52-AB2A88BC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0" y="2148525"/>
            <a:ext cx="4846560" cy="2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68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사용하기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인텐트를 이용한 전화걸기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이동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36E639-906B-43D8-AE87-CB7D028A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56" y="1974173"/>
            <a:ext cx="1716065" cy="3043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2BE05-AB42-4270-9C43-317DB586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8" y="1974173"/>
            <a:ext cx="1702371" cy="3043278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E8C31-E4AC-4F72-BE4A-949C83F01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824" y="1967188"/>
            <a:ext cx="1716065" cy="3050264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93894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리소스의 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CA02A2A-D991-4D55-B2E3-B4BC1FAB6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33104"/>
              </p:ext>
            </p:extLst>
          </p:nvPr>
        </p:nvGraphicFramePr>
        <p:xfrm>
          <a:off x="818335" y="1698947"/>
          <a:ext cx="7520336" cy="325415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27998">
                  <a:extLst>
                    <a:ext uri="{9D8B030D-6E8A-4147-A177-3AD203B41FA5}">
                      <a16:colId xmlns:a16="http://schemas.microsoft.com/office/drawing/2014/main" val="117758673"/>
                    </a:ext>
                  </a:extLst>
                </a:gridCol>
                <a:gridCol w="4992338">
                  <a:extLst>
                    <a:ext uri="{9D8B030D-6E8A-4147-A177-3AD203B41FA5}">
                      <a16:colId xmlns:a16="http://schemas.microsoft.com/office/drawing/2014/main" val="3457467460"/>
                    </a:ext>
                  </a:extLst>
                </a:gridCol>
              </a:tblGrid>
              <a:tr h="336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71257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(animation)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효과를 정의함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866935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비트맵 드로어블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(color state list)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파일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(.jpg, .png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62448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 </a:t>
                      </a:r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드로어블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(XML drawable)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파일을 조합해서 효과를 내거나 간단한 도형을 정의할 수 있음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35481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레이아웃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(layout)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어플리케이션의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정의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10514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(string)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문자열을 정의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30722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</a:t>
                      </a:r>
                      <a:endParaRPr lang="en-US" altLang="ko-KR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(style)</a:t>
                      </a:r>
                      <a:endParaRPr lang="ko-KR" altLang="en-US" sz="100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요소들의 스타일을 정의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369598"/>
                  </a:ext>
                </a:extLst>
              </a:tr>
              <a:tr h="416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리소스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치수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ID,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 등 다양한 값을 정의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67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3860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비트맵을 사용한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비트맵 리소스 사용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코드에서 비트맵 리소스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051C0-2946-47C3-82E8-6763CC47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01" y="1994655"/>
            <a:ext cx="5450000" cy="1154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552930-FEFD-44E8-AAFD-CA3C52F01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06" y="3601873"/>
            <a:ext cx="5261931" cy="14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10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 배경에 이미지 삽입하기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배경 이미지 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back1.jpg, back2.jpg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 &gt; drawable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놓기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32CD52-4EFF-424D-9976-332A9C5C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30" y="2948982"/>
            <a:ext cx="3126936" cy="124166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8BCD3B-FE1B-4133-9A32-B19331525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227" y="2162140"/>
            <a:ext cx="2476845" cy="281534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5139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3" y="727023"/>
            <a:ext cx="7921600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전환과 종료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추가 과정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&gt; Activity &gt; Empty Activity</a:t>
            </a:r>
            <a:endParaRPr lang="en-US" altLang="ko-KR" sz="13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Generate Layout File</a:t>
            </a:r>
          </a:p>
          <a:p>
            <a:pPr lvl="3">
              <a:lnSpc>
                <a:spcPct val="100000"/>
              </a:lnSpc>
              <a:buClr>
                <a:srgbClr val="4F81BD"/>
              </a:buClr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Java</a:t>
            </a:r>
            <a:r>
              <a:rPr lang="ko-KR" altLang="en-US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추가와 동시에 레이아웃</a:t>
            </a:r>
            <a:endParaRPr lang="en-US" altLang="ko-KR" sz="12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3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xml </a:t>
            </a:r>
            <a:r>
              <a:rPr lang="ko-KR" altLang="en-US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파일도 함께 추가됨</a:t>
            </a:r>
            <a:endParaRPr lang="en-US" altLang="ko-KR" sz="12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Launcher Activity</a:t>
            </a:r>
          </a:p>
          <a:p>
            <a:pPr lvl="3">
              <a:lnSpc>
                <a:spcPct val="150000"/>
              </a:lnSpc>
              <a:buClr>
                <a:srgbClr val="4F81BD"/>
              </a:buClr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시 최초로 시작되는 </a:t>
            </a: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</a:t>
            </a:r>
            <a:r>
              <a:rPr lang="ko-KR" altLang="en-US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endParaRPr lang="en-US" altLang="ko-KR" sz="12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3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2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Manifests.xml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추가된 </a:t>
            </a: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자동</a:t>
            </a:r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12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3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11" y="927528"/>
            <a:ext cx="4316724" cy="36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8471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 배경에 이미지 삽입하기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배경 이미지 리소스 삽입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2F3D17-0944-4705-9F7D-86D586E1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73" y="2025683"/>
            <a:ext cx="3228975" cy="2466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088126-E568-416A-B74E-254533318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056" y="972766"/>
            <a:ext cx="2310514" cy="4048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3C878D-63FD-4AF7-A6E8-82C01E356BAE}"/>
              </a:ext>
            </a:extLst>
          </p:cNvPr>
          <p:cNvSpPr/>
          <p:nvPr/>
        </p:nvSpPr>
        <p:spPr>
          <a:xfrm>
            <a:off x="1516867" y="2943491"/>
            <a:ext cx="2555780" cy="2212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7327898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 배경에 이미지 삽입하기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이용한 삽입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LinearLayout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연동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EF8061-357C-4DD4-8456-0D006E85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213143"/>
            <a:ext cx="6667500" cy="2105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C706C7-2E21-4AC2-BB85-6E31FE0AC92F}"/>
              </a:ext>
            </a:extLst>
          </p:cNvPr>
          <p:cNvSpPr/>
          <p:nvPr/>
        </p:nvSpPr>
        <p:spPr>
          <a:xfrm>
            <a:off x="1516867" y="3442844"/>
            <a:ext cx="2555780" cy="2212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5239045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 배경에 이미지 삽입하기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이용한 삽입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LinearLayout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연동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705145-679B-4290-8D77-62384C7D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41" y="2137146"/>
            <a:ext cx="4991100" cy="2581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00DE9B-D967-4A5B-B4C7-E1CA89609F55}"/>
              </a:ext>
            </a:extLst>
          </p:cNvPr>
          <p:cNvSpPr/>
          <p:nvPr/>
        </p:nvSpPr>
        <p:spPr>
          <a:xfrm>
            <a:off x="1802211" y="2537378"/>
            <a:ext cx="2555780" cy="2212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72B261-4AB2-47E3-A383-E7BC1BCC408B}"/>
              </a:ext>
            </a:extLst>
          </p:cNvPr>
          <p:cNvSpPr/>
          <p:nvPr/>
        </p:nvSpPr>
        <p:spPr>
          <a:xfrm>
            <a:off x="2259411" y="3933737"/>
            <a:ext cx="4654360" cy="4827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5049352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 배경에 이미지 삽입하기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결과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32AD58-2908-4EB1-A00B-57DED1EA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54" y="1575881"/>
            <a:ext cx="1937311" cy="34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534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TextView, EditText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C361B-C18B-43AA-BD4A-F182D51E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2" y="2709719"/>
            <a:ext cx="3169885" cy="147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D8E22-BF41-42DB-A99F-BD70B81A3D04}"/>
              </a:ext>
            </a:extLst>
          </p:cNvPr>
          <p:cNvSpPr txBox="1"/>
          <p:nvPr/>
        </p:nvSpPr>
        <p:spPr>
          <a:xfrm>
            <a:off x="113372" y="2098553"/>
            <a:ext cx="121668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266700" lvl="1" algn="just">
              <a:spcBef>
                <a:spcPts val="1200"/>
              </a:spcBef>
            </a:pPr>
            <a:r>
              <a:rPr lang="en-US" altLang="ko-KR" sz="12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&lt;color.xml&gt;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AD03D-161D-410E-8FB5-8EA8159ACC66}"/>
              </a:ext>
            </a:extLst>
          </p:cNvPr>
          <p:cNvSpPr txBox="1"/>
          <p:nvPr/>
        </p:nvSpPr>
        <p:spPr>
          <a:xfrm>
            <a:off x="4199172" y="1065355"/>
            <a:ext cx="124874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266700" lvl="1" algn="just">
              <a:spcBef>
                <a:spcPts val="1200"/>
              </a:spcBef>
            </a:pPr>
            <a:r>
              <a:rPr lang="en-US" altLang="ko-KR" sz="12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&lt;styles.xml&gt;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15E3D-FC71-4C82-BEE8-BD89F2FD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295" y="1593200"/>
            <a:ext cx="4054958" cy="3031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634891" y="3510144"/>
            <a:ext cx="2912461" cy="5365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AFCB1C-8ED0-4B0E-BD53-928FEE17DC8E}"/>
              </a:ext>
            </a:extLst>
          </p:cNvPr>
          <p:cNvSpPr/>
          <p:nvPr/>
        </p:nvSpPr>
        <p:spPr>
          <a:xfrm>
            <a:off x="4490211" y="2840755"/>
            <a:ext cx="4054958" cy="16534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10510195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에러 발생하는 경우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8F7ACE-1F90-4F04-9E9F-D300E65C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67" y="2146464"/>
            <a:ext cx="5762930" cy="27838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4D2EC8-20A7-425D-AF30-A2E873B03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4" y="2709719"/>
            <a:ext cx="2886075" cy="16573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D0F6A-BC4F-462C-BB41-8B83B5709040}"/>
              </a:ext>
            </a:extLst>
          </p:cNvPr>
          <p:cNvSpPr/>
          <p:nvPr/>
        </p:nvSpPr>
        <p:spPr>
          <a:xfrm>
            <a:off x="506782" y="3036731"/>
            <a:ext cx="1782461" cy="29661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EFEC4C-A285-43AC-9E1E-5DA554717AB6}"/>
              </a:ext>
            </a:extLst>
          </p:cNvPr>
          <p:cNvSpPr/>
          <p:nvPr/>
        </p:nvSpPr>
        <p:spPr>
          <a:xfrm>
            <a:off x="3680769" y="2758620"/>
            <a:ext cx="975537" cy="1985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2543480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02. Resource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 적용하기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7F38B-05EC-4F4E-8DE5-1A06D059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84" y="574616"/>
            <a:ext cx="2359765" cy="4523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E5F414-44E2-44A7-8531-7ECBBC429217}"/>
              </a:ext>
            </a:extLst>
          </p:cNvPr>
          <p:cNvSpPr/>
          <p:nvPr/>
        </p:nvSpPr>
        <p:spPr>
          <a:xfrm>
            <a:off x="5770376" y="1626921"/>
            <a:ext cx="1656474" cy="1985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2C7606-F219-4255-80CA-E2591A6B2F69}"/>
              </a:ext>
            </a:extLst>
          </p:cNvPr>
          <p:cNvSpPr/>
          <p:nvPr/>
        </p:nvSpPr>
        <p:spPr>
          <a:xfrm>
            <a:off x="5770376" y="2334487"/>
            <a:ext cx="1656474" cy="1985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85838D-B12F-431B-9BA8-7F303AB1E6EF}"/>
              </a:ext>
            </a:extLst>
          </p:cNvPr>
          <p:cNvSpPr/>
          <p:nvPr/>
        </p:nvSpPr>
        <p:spPr>
          <a:xfrm>
            <a:off x="5770376" y="3842274"/>
            <a:ext cx="1656474" cy="1985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32ED6B-E899-45E5-9C84-EBCAD96BFC1B}"/>
              </a:ext>
            </a:extLst>
          </p:cNvPr>
          <p:cNvSpPr/>
          <p:nvPr/>
        </p:nvSpPr>
        <p:spPr>
          <a:xfrm>
            <a:off x="5786512" y="4665883"/>
            <a:ext cx="1656474" cy="1985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C6CFE9-F1AD-4F32-B14D-886EF432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82" y="2055778"/>
            <a:ext cx="1729865" cy="30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660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화면 없이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동작하는 프로그램을 뜻함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백그라운드 프로세스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(Background Process)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라고도 함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응용 프로그램은 화면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(Activity)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종료되면 동작하지 않지만 서비스는 백그라운드에서 화면과 상관없이 계속 동작함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0B391-4EFC-497E-AA96-70FB2C399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5" b="17494"/>
          <a:stretch/>
        </p:blipFill>
        <p:spPr>
          <a:xfrm>
            <a:off x="2015194" y="2328153"/>
            <a:ext cx="5113611" cy="26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543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기본구조와 생명주기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사용하는 앱 구성요소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시작된 서비스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클라이언트가 인텐트를 통해 전달한 데이터를 받아 처리하고 종료함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바인드된 서비스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서비스에 연결 통로가 생성됨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받아 처리 후 결과를 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반환함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83730B-4E95-45CE-A489-C7F4F68C2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9"/>
          <a:stretch/>
        </p:blipFill>
        <p:spPr>
          <a:xfrm>
            <a:off x="3124657" y="2219785"/>
            <a:ext cx="4156303" cy="27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75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작동 방식에 따른 생명주기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D8035-9A28-4929-A986-41FCCE539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0"/>
          <a:stretch/>
        </p:blipFill>
        <p:spPr>
          <a:xfrm>
            <a:off x="2240098" y="1283223"/>
            <a:ext cx="3723286" cy="35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7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" y="1630375"/>
            <a:ext cx="4174624" cy="3228274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3" y="727023"/>
            <a:ext cx="7921600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전환과 종료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3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1226820" y="4069089"/>
            <a:ext cx="3268980" cy="350520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895" y="1626131"/>
            <a:ext cx="2757488" cy="11926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3376295" y="4114103"/>
            <a:ext cx="1066165" cy="1302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6346923" y="1633751"/>
            <a:ext cx="724438" cy="2026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cxnSp>
        <p:nvCxnSpPr>
          <p:cNvPr id="8" name="구부러진 연결선 7"/>
          <p:cNvCxnSpPr>
            <a:stCxn id="13" idx="1"/>
            <a:endCxn id="11" idx="3"/>
          </p:cNvCxnSpPr>
          <p:nvPr/>
        </p:nvCxnSpPr>
        <p:spPr>
          <a:xfrm rot="10800000" flipV="1">
            <a:off x="4442461" y="1735090"/>
            <a:ext cx="1904463" cy="2444136"/>
          </a:xfrm>
          <a:prstGeom prst="curvedConnector3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2368622" y="4106483"/>
            <a:ext cx="961954" cy="152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1317723" y="1621573"/>
            <a:ext cx="724438" cy="2026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cxnSp>
        <p:nvCxnSpPr>
          <p:cNvPr id="16" name="구부러진 연결선 15"/>
          <p:cNvCxnSpPr>
            <a:stCxn id="15" idx="2"/>
            <a:endCxn id="14" idx="1"/>
          </p:cNvCxnSpPr>
          <p:nvPr/>
        </p:nvCxnSpPr>
        <p:spPr>
          <a:xfrm rot="16200000" flipH="1">
            <a:off x="845066" y="2659127"/>
            <a:ext cx="2358432" cy="688680"/>
          </a:xfrm>
          <a:prstGeom prst="curvedConnector2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2387775" y="4370213"/>
            <a:ext cx="5463034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- ”Intent</a:t>
            </a:r>
            <a:r>
              <a:rPr kumimoji="0" lang="en-US" altLang="ko-KR" sz="1000" b="1" i="0" u="none" strike="noStrike" cap="none" spc="0" normalizeH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 </a:t>
            </a:r>
            <a:r>
              <a:rPr kumimoji="0" lang="ko-KR" altLang="en-US" sz="1000" b="1" i="0" u="none" strike="noStrike" cap="none" spc="0" normalizeH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설정 시</a:t>
            </a:r>
            <a:r>
              <a:rPr kumimoji="0" lang="en-US" altLang="ko-KR" sz="1000" b="1" i="0" u="none" strike="noStrike" cap="none" spc="0" normalizeH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”</a:t>
            </a:r>
            <a:r>
              <a:rPr kumimoji="0" lang="ko-KR" altLang="en-US" sz="1000" b="1" i="0" u="none" strike="noStrike" cap="none" spc="0" normalizeH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 </a:t>
            </a: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this</a:t>
            </a:r>
            <a:r>
              <a:rPr kumimoji="0" lang="ko-KR" altLang="en-US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보다 더 명확하게 자신을 가리키는 방법으로는 </a:t>
            </a: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[</a:t>
            </a:r>
            <a:r>
              <a:rPr kumimoji="0" lang="ko-KR" altLang="en-US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클래스명</a:t>
            </a: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].</a:t>
            </a:r>
            <a:r>
              <a:rPr lang="en-US" altLang="ko-KR" sz="10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this </a:t>
            </a:r>
            <a:r>
              <a:rPr lang="ko-KR" altLang="en-US" sz="10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있다</a:t>
            </a:r>
            <a:r>
              <a:rPr lang="en-US" altLang="ko-KR" sz="10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- </a:t>
            </a:r>
            <a:r>
              <a:rPr kumimoji="0" lang="ko-KR" altLang="en-US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위 예제에서는 </a:t>
            </a:r>
            <a:r>
              <a:rPr kumimoji="0" lang="en-US" altLang="ko-KR" sz="1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MainActivity.this </a:t>
            </a:r>
            <a:endParaRPr kumimoji="0" lang="ko-KR" altLang="en-US" sz="1000" b="1" i="0" u="none" strike="noStrike" cap="none" spc="0" normalizeH="0" baseline="0">
              <a:ln>
                <a:noFill/>
              </a:ln>
              <a:solidFill>
                <a:srgbClr val="FF0000"/>
              </a:solidFill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2148953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생성</a:t>
            </a:r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11613-4A8A-4E94-B7AF-0300485C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4" b="7877"/>
          <a:stretch/>
        </p:blipFill>
        <p:spPr>
          <a:xfrm>
            <a:off x="1422689" y="1466633"/>
            <a:ext cx="6298622" cy="34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97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메서드 재정의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onCreate(),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onStartCommand(), onDestroy()</a:t>
            </a: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C2F9F6-8A2C-46D4-92D5-6A9715E0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46" y="1948541"/>
            <a:ext cx="2986602" cy="30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30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리소스에 음악 추가하기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오른쪽 클릭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New &gt; Directory &gt;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디렉토리명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raw</a:t>
            </a: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raw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디렉토리에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testmusic.mp3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8C7020-C583-4AD6-85E4-6238510C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018" y="2336504"/>
            <a:ext cx="2503995" cy="17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959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MyService.java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onStartCommand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음악 재생</a:t>
            </a:r>
            <a:endParaRPr lang="en-US" altLang="ko-KR" sz="1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D9F04C-A9A7-4140-B6D8-D9CF94A7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85" y="659375"/>
            <a:ext cx="3594627" cy="4217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7C2FF3-C5F6-450C-950E-0BE24A0A412F}"/>
              </a:ext>
            </a:extLst>
          </p:cNvPr>
          <p:cNvSpPr/>
          <p:nvPr/>
        </p:nvSpPr>
        <p:spPr>
          <a:xfrm>
            <a:off x="5018103" y="2420575"/>
            <a:ext cx="3101250" cy="4393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82265E-E568-4BE3-991F-9C1AB5DC7880}"/>
              </a:ext>
            </a:extLst>
          </p:cNvPr>
          <p:cNvSpPr/>
          <p:nvPr/>
        </p:nvSpPr>
        <p:spPr>
          <a:xfrm>
            <a:off x="4872873" y="727023"/>
            <a:ext cx="1138821" cy="2133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7468297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재생 버튼 추가하기</a:t>
            </a:r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6CCD61-071B-4DEE-AA04-748D84F0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4" y="2025195"/>
            <a:ext cx="2686050" cy="1466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6F07D0-C993-41B6-9C13-B6B87158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449" y="727022"/>
            <a:ext cx="2404840" cy="43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13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MainActivity.java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수정하기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및 이벤트 리스너 설정</a:t>
            </a:r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8980C-75C9-46B0-8E70-13A90B5E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71" y="1409093"/>
            <a:ext cx="4856940" cy="3224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E8F146-842F-42A7-9ACC-8725FB1E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4" y="2894384"/>
            <a:ext cx="3248025" cy="666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8D55-5815-4AF9-B610-9C542C3A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6" y="2571750"/>
            <a:ext cx="1181100" cy="209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4084248" y="3944575"/>
            <a:ext cx="3224467" cy="5560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5017632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03. Service </a:t>
            </a:r>
            <a:r>
              <a:rPr lang="ko-KR" altLang="en-US"/>
              <a:t>활용하기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음악재생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실행해서 음악 재생 테스트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앱이 일시정지 상태가 되어도 계속 재생됨</a:t>
            </a:r>
            <a:endParaRPr lang="en-US" altLang="ko-KR" sz="1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ko-KR" altLang="en-US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3161A0-8182-476A-BB6B-15FFAC34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96" y="1869548"/>
            <a:ext cx="1763573" cy="31548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2EAF06C-A65D-431D-A0CC-22DEBAAE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895" y="1869547"/>
            <a:ext cx="1769345" cy="3154889"/>
          </a:xfrm>
          <a:prstGeom prst="rect">
            <a:avLst/>
          </a:prstGeom>
        </p:spPr>
      </p:pic>
      <p:pic>
        <p:nvPicPr>
          <p:cNvPr id="1026" name="Picture 2" descr="music icon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12" y="2833537"/>
            <a:ext cx="513291" cy="51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 rot="21294820">
            <a:off x="5267266" y="3060199"/>
            <a:ext cx="1892900" cy="652155"/>
            <a:chOff x="5282506" y="3060199"/>
            <a:chExt cx="1892900" cy="652155"/>
          </a:xfrm>
        </p:grpSpPr>
        <p:sp>
          <p:nvSpPr>
            <p:cNvPr id="3" name="자유형 2"/>
            <p:cNvSpPr/>
            <p:nvPr/>
          </p:nvSpPr>
          <p:spPr>
            <a:xfrm>
              <a:off x="5392326" y="3440258"/>
              <a:ext cx="1783080" cy="272096"/>
            </a:xfrm>
            <a:custGeom>
              <a:avLst/>
              <a:gdLst>
                <a:gd name="connsiteX0" fmla="*/ 0 w 1783080"/>
                <a:gd name="connsiteY0" fmla="*/ 184210 h 272096"/>
                <a:gd name="connsiteX1" fmla="*/ 1036320 w 1783080"/>
                <a:gd name="connsiteY1" fmla="*/ 1330 h 272096"/>
                <a:gd name="connsiteX2" fmla="*/ 1203960 w 1783080"/>
                <a:gd name="connsiteY2" fmla="*/ 268030 h 272096"/>
                <a:gd name="connsiteX3" fmla="*/ 1783080 w 1783080"/>
                <a:gd name="connsiteY3" fmla="*/ 153730 h 27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3080" h="272096">
                  <a:moveTo>
                    <a:pt x="0" y="184210"/>
                  </a:moveTo>
                  <a:cubicBezTo>
                    <a:pt x="417830" y="85785"/>
                    <a:pt x="835660" y="-12640"/>
                    <a:pt x="1036320" y="1330"/>
                  </a:cubicBezTo>
                  <a:cubicBezTo>
                    <a:pt x="1236980" y="15300"/>
                    <a:pt x="1079500" y="242630"/>
                    <a:pt x="1203960" y="268030"/>
                  </a:cubicBezTo>
                  <a:cubicBezTo>
                    <a:pt x="1328420" y="293430"/>
                    <a:pt x="1644650" y="193100"/>
                    <a:pt x="1783080" y="153730"/>
                  </a:cubicBezTo>
                </a:path>
              </a:pathLst>
            </a:custGeom>
            <a:ln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20053693">
              <a:off x="5282506" y="3060199"/>
              <a:ext cx="1783080" cy="272096"/>
            </a:xfrm>
            <a:custGeom>
              <a:avLst/>
              <a:gdLst>
                <a:gd name="connsiteX0" fmla="*/ 0 w 1783080"/>
                <a:gd name="connsiteY0" fmla="*/ 184210 h 272096"/>
                <a:gd name="connsiteX1" fmla="*/ 1036320 w 1783080"/>
                <a:gd name="connsiteY1" fmla="*/ 1330 h 272096"/>
                <a:gd name="connsiteX2" fmla="*/ 1203960 w 1783080"/>
                <a:gd name="connsiteY2" fmla="*/ 268030 h 272096"/>
                <a:gd name="connsiteX3" fmla="*/ 1783080 w 1783080"/>
                <a:gd name="connsiteY3" fmla="*/ 153730 h 27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3080" h="272096">
                  <a:moveTo>
                    <a:pt x="0" y="184210"/>
                  </a:moveTo>
                  <a:cubicBezTo>
                    <a:pt x="417830" y="85785"/>
                    <a:pt x="835660" y="-12640"/>
                    <a:pt x="1036320" y="1330"/>
                  </a:cubicBezTo>
                  <a:cubicBezTo>
                    <a:pt x="1236980" y="15300"/>
                    <a:pt x="1079500" y="242630"/>
                    <a:pt x="1203960" y="268030"/>
                  </a:cubicBezTo>
                  <a:cubicBezTo>
                    <a:pt x="1328420" y="293430"/>
                    <a:pt x="1644650" y="193100"/>
                    <a:pt x="1783080" y="153730"/>
                  </a:cubicBezTo>
                </a:path>
              </a:pathLst>
            </a:custGeom>
            <a:ln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9776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구글에서 출시한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안드로이드 앱은 서버와 연동없이 클라이언트 자체로 동작하는 앱이 대부분이었음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대부분의 앱들이 서버와 통신하여 데이터를 주고 받음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ex)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전송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메세지 등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개발자가 앱 개발에만 전념할 수 있도록 주요 기능들을 지원해줌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1026" name="Picture 2" descr="https://t1.daumcdn.net/cfile/tistory/23660A3558DE7E2126?original">
            <a:extLst>
              <a:ext uri="{FF2B5EF4-FFF2-40B4-BE49-F238E27FC236}">
                <a16:creationId xmlns:a16="http://schemas.microsoft.com/office/drawing/2014/main" id="{50A5EC0B-E22B-423A-BE67-51F95936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43" y="2872908"/>
            <a:ext cx="3725714" cy="20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771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주요 기능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Realtime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온라인으로 제공되는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NoSQL DB</a:t>
            </a: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등에 활용할 수 있음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280"/>
              </a:lnSpc>
              <a:buClr>
                <a:srgbClr val="4F81BD"/>
              </a:buClr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Authentication</a:t>
            </a: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로그인등의 인증 수단을 빠르게 개발할 수 있음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280"/>
              </a:lnSpc>
              <a:buClr>
                <a:srgbClr val="4F81BD"/>
              </a:buClr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Messaging</a:t>
            </a: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GCM(Google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Messaging)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FCM(Firebase Cloud Messaging)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구현에 용이함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280"/>
              </a:lnSpc>
              <a:buClr>
                <a:srgbClr val="4F81BD"/>
              </a:buClr>
            </a:pP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Storage</a:t>
            </a:r>
          </a:p>
          <a:p>
            <a:pPr lvl="2">
              <a:lnSpc>
                <a:spcPts val="128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사진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등의 컨텐츠를 저장할 수 있는 공간을 제공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35996419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: </a:t>
            </a:r>
            <a:r>
              <a:rPr lang="en-US" altLang="ko-KR" sz="1400">
                <a:hlinkClick r:id="rId3"/>
              </a:rPr>
              <a:t>https://firebase.google.com/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1659398"/>
            <a:ext cx="5825637" cy="31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18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3" y="727023"/>
            <a:ext cx="7921600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전환과 종료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 종료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되돌아오지 않는 액티비티의 경우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finish()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액티비티를 종료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onDestroy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호출됨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3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ko-KR" sz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1" y="2238724"/>
            <a:ext cx="4387810" cy="25917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49BC86-C619-44A6-A344-A188F0358CB3}"/>
              </a:ext>
            </a:extLst>
          </p:cNvPr>
          <p:cNvSpPr/>
          <p:nvPr/>
        </p:nvSpPr>
        <p:spPr>
          <a:xfrm>
            <a:off x="2593118" y="4333591"/>
            <a:ext cx="538702" cy="2026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56909705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: </a:t>
            </a:r>
            <a:r>
              <a:rPr lang="en-US" altLang="ko-KR" sz="1400">
                <a:hlinkClick r:id="rId3"/>
              </a:rPr>
              <a:t>https://firebase.google.com/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22027"/>
          <a:stretch/>
        </p:blipFill>
        <p:spPr>
          <a:xfrm>
            <a:off x="304801" y="1576795"/>
            <a:ext cx="3909059" cy="2917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835" y="1576795"/>
            <a:ext cx="4311455" cy="29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1028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: </a:t>
            </a:r>
            <a:r>
              <a:rPr lang="en-US" altLang="ko-KR" sz="1400">
                <a:hlinkClick r:id="rId3"/>
              </a:rPr>
              <a:t>https://firebase.google.com/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64" y="1560586"/>
            <a:ext cx="3196538" cy="3237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1" y="859692"/>
            <a:ext cx="3752112" cy="39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81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1280"/>
              </a:lnSpc>
              <a:buClr>
                <a:srgbClr val="4F81BD"/>
              </a:buClr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: </a:t>
            </a:r>
            <a:r>
              <a:rPr lang="en-US" altLang="ko-KR" sz="1400">
                <a:hlinkClick r:id="rId3"/>
              </a:rPr>
              <a:t>https://firebase.google.com/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87" y="1587816"/>
            <a:ext cx="2486518" cy="2943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87816"/>
            <a:ext cx="2735580" cy="29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97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68" y="1246303"/>
            <a:ext cx="4327177" cy="3675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4907209" y="2374855"/>
            <a:ext cx="259152" cy="2769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84135187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78" y="1621155"/>
            <a:ext cx="3320832" cy="32985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1740990" y="2578010"/>
            <a:ext cx="2686244" cy="2769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1621155"/>
            <a:ext cx="3552825" cy="2876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5757765" y="2609782"/>
            <a:ext cx="2151795" cy="2769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cxnSp>
        <p:nvCxnSpPr>
          <p:cNvPr id="13" name="직선 화살표 연결선 12"/>
          <p:cNvCxnSpPr>
            <a:stCxn id="11" idx="1"/>
            <a:endCxn id="8" idx="3"/>
          </p:cNvCxnSpPr>
          <p:nvPr/>
        </p:nvCxnSpPr>
        <p:spPr>
          <a:xfrm flipH="1" flipV="1">
            <a:off x="4427234" y="2716463"/>
            <a:ext cx="1330531" cy="3177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1740990" y="3161928"/>
            <a:ext cx="2686244" cy="2769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407920169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96" y="1493519"/>
            <a:ext cx="3648304" cy="3486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41" y="856267"/>
            <a:ext cx="2804939" cy="41263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5493241" y="841028"/>
            <a:ext cx="816119" cy="2109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5901300" y="2719154"/>
            <a:ext cx="1139580" cy="2109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234940" y="1481686"/>
            <a:ext cx="358140" cy="259080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030043" y="811498"/>
            <a:ext cx="358140" cy="259080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7740" y="444740"/>
            <a:ext cx="1747273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Android</a:t>
            </a:r>
            <a:r>
              <a:rPr kumimoji="0" lang="ko-KR" altLang="en-US" sz="1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에서 </a:t>
            </a: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Project</a:t>
            </a:r>
            <a:r>
              <a:rPr kumimoji="0" lang="ko-KR" altLang="en-US" sz="1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로 전환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0558" y="1381110"/>
            <a:ext cx="1612621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</a:t>
            </a:r>
            <a:r>
              <a:rPr lang="ko-KR" altLang="en-US" sz="100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다운받은 파일 복사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51607278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677"/>
            <a:ext cx="4244340" cy="33124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85" y="962471"/>
            <a:ext cx="3647008" cy="37242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5331510" y="2140034"/>
            <a:ext cx="2799030" cy="2109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25957676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6" y="1859279"/>
            <a:ext cx="4123043" cy="2139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022" y="897138"/>
            <a:ext cx="4233436" cy="40635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4903080" y="4342214"/>
            <a:ext cx="2739780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4750768" y="4762500"/>
            <a:ext cx="2107232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40928062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54" y="1518253"/>
            <a:ext cx="5200650" cy="340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6477057" y="1644734"/>
            <a:ext cx="807663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5763960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Manifest merger failed </a:t>
            </a:r>
            <a:r>
              <a:rPr lang="ko-KR" altLang="en-US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 시</a:t>
            </a:r>
            <a:endParaRPr lang="en-US" altLang="ko-KR" sz="14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</a:t>
            </a:r>
            <a:r>
              <a:rPr lang="en-US" altLang="ko-KR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Refactor &gt; Migrate to AndroidX</a:t>
            </a:r>
          </a:p>
          <a:p>
            <a:pPr lvl="3"/>
            <a:r>
              <a:rPr lang="en-US" altLang="ko-KR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Migrate </a:t>
            </a:r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전에 프로젝트 백업</a:t>
            </a:r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2457450"/>
            <a:ext cx="4686300" cy="1981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1600282" y="3801194"/>
            <a:ext cx="1775378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6579878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3" y="727023"/>
            <a:ext cx="7921600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(Intent)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란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앱의 구성 요소 중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제공자를 제외한 액티비티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브로드캐스트 수신기는 인텐트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(Intent)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불리는 자바 객체를 통해 실행됨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487B70-DFE2-4ADE-80A0-9FF7389A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22"/>
          <a:stretch/>
        </p:blipFill>
        <p:spPr>
          <a:xfrm>
            <a:off x="1075209" y="2346333"/>
            <a:ext cx="3736747" cy="2066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C180EC-B248-486D-81E6-931B4211424B}"/>
              </a:ext>
            </a:extLst>
          </p:cNvPr>
          <p:cNvSpPr txBox="1"/>
          <p:nvPr/>
        </p:nvSpPr>
        <p:spPr>
          <a:xfrm>
            <a:off x="4778293" y="2454587"/>
            <a:ext cx="3930563" cy="16106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266700" lvl="1" algn="just">
              <a:spcBef>
                <a:spcPts val="1200"/>
              </a:spcBef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ⓐ 외부에서 인텐트로 액티비티를 시작하여 앱 실행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algn="just">
              <a:spcBef>
                <a:spcPts val="1200"/>
              </a:spcBef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ⓑ 같은 앱에 포함된 다른 액티비티 시작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algn="just">
              <a:spcBef>
                <a:spcPts val="1200"/>
              </a:spcBef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ⓒ 같은 앱에 포함된 서비스 시작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algn="just">
              <a:spcBef>
                <a:spcPts val="1200"/>
              </a:spcBef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ⓓ 같은 앱에 포함된 브로드캐스트 수신기 시작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algn="just">
              <a:spcBef>
                <a:spcPts val="1200"/>
              </a:spcBef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ⓔ 다른 앱에 포함된 액티비티 시작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50913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Manifest merger failed </a:t>
            </a:r>
            <a:r>
              <a:rPr lang="ko-KR" altLang="en-US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 시</a:t>
            </a:r>
            <a:endParaRPr lang="en-US" altLang="ko-KR" sz="14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en-US" altLang="ko-KR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Java </a:t>
            </a:r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</a:t>
            </a:r>
            <a:r>
              <a:rPr lang="en-US" altLang="ko-KR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AppCompatActivity import </a:t>
            </a:r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삭제</a:t>
            </a:r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패키지 이름 적용</a:t>
            </a:r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en-US" altLang="ko-KR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gradle.properties</a:t>
            </a:r>
            <a:r>
              <a:rPr lang="ko-KR" altLang="en-US" sz="1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다음 내용 추가</a:t>
            </a:r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57" y="2218189"/>
            <a:ext cx="4755292" cy="711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01" y="3454717"/>
            <a:ext cx="3227433" cy="5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938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sz="13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1" y="1699685"/>
            <a:ext cx="3791803" cy="2620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706" y="1699685"/>
            <a:ext cx="4042672" cy="26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816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완료하여 마무리</a:t>
            </a:r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42" y="1809750"/>
            <a:ext cx="5051792" cy="15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9500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만들기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080259"/>
            <a:ext cx="3303843" cy="1838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30" y="1303971"/>
            <a:ext cx="427745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5608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만들기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0" y="1974027"/>
            <a:ext cx="3830454" cy="289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79" y="783402"/>
            <a:ext cx="4293054" cy="40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556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읽기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쓰기 권한설정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 / write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입력 후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7000" y="4206087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9883"/>
          <a:stretch/>
        </p:blipFill>
        <p:spPr>
          <a:xfrm>
            <a:off x="1363979" y="2090405"/>
            <a:ext cx="6067579" cy="29538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2411771" y="2424541"/>
            <a:ext cx="1775378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2077761" y="4259427"/>
            <a:ext cx="1099779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2965451" y="3474567"/>
            <a:ext cx="562610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407028214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build.gradle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다음 내용 추가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후 </a:t>
            </a:r>
            <a:r>
              <a:rPr lang="en-US" altLang="ko-KR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Sync Now </a:t>
            </a:r>
            <a:r>
              <a:rPr lang="ko-KR" altLang="en-US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</a:t>
            </a:r>
            <a:r>
              <a:rPr lang="en-US" altLang="ko-KR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12" y="1770697"/>
            <a:ext cx="5495925" cy="3019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6E721C-3FA6-46BC-BE90-A40570700C58}"/>
              </a:ext>
            </a:extLst>
          </p:cNvPr>
          <p:cNvSpPr/>
          <p:nvPr/>
        </p:nvSpPr>
        <p:spPr>
          <a:xfrm>
            <a:off x="1760302" y="4345188"/>
            <a:ext cx="4137578" cy="2755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13365041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499161" y="63558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FirebaseDBManager : DB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담당 클래스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2359"/>
              </p:ext>
            </p:extLst>
          </p:nvPr>
        </p:nvGraphicFramePr>
        <p:xfrm>
          <a:off x="350520" y="1806976"/>
          <a:ext cx="8473440" cy="259214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020877">
                  <a:extLst>
                    <a:ext uri="{9D8B030D-6E8A-4147-A177-3AD203B41FA5}">
                      <a16:colId xmlns:a16="http://schemas.microsoft.com/office/drawing/2014/main" val="1938908228"/>
                    </a:ext>
                  </a:extLst>
                </a:gridCol>
                <a:gridCol w="4452563">
                  <a:extLst>
                    <a:ext uri="{9D8B030D-6E8A-4147-A177-3AD203B41FA5}">
                      <a16:colId xmlns:a16="http://schemas.microsoft.com/office/drawing/2014/main" val="2482294294"/>
                    </a:ext>
                  </a:extLst>
                </a:gridCol>
              </a:tblGrid>
              <a:tr h="432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7186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FireBaseDBManager()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55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addFirebaseDBCallback(</a:t>
                      </a:r>
                      <a:r>
                        <a:rPr lang="en-US" altLang="ko-KR" sz="120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FireBaseDBCallback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후 결과를 처리할 수 있는 콜백 객체 설정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7014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insertUserInfo(</a:t>
                      </a:r>
                      <a:r>
                        <a:rPr lang="en-US" altLang="ko-KR" sz="120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 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객체를 사용하여 </a:t>
                      </a:r>
                      <a:r>
                        <a:rPr lang="en-US" altLang="ko-KR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회원정보를 </a:t>
                      </a:r>
                      <a:r>
                        <a:rPr lang="ko-KR" altLang="en-US" sz="1200" baseline="0">
                          <a:solidFill>
                            <a:schemeClr val="accent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함수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266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updateUserInfo(</a:t>
                      </a:r>
                      <a:r>
                        <a:rPr lang="en-US" altLang="ko-KR" sz="120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 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객체를 사용하여 </a:t>
                      </a:r>
                      <a:r>
                        <a:rPr lang="en-US" altLang="ko-KR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회원정보를 </a:t>
                      </a:r>
                      <a:r>
                        <a:rPr lang="ko-KR" altLang="en-US" sz="1200" baseline="0">
                          <a:solidFill>
                            <a:schemeClr val="accent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갱신</a:t>
                      </a:r>
                      <a:r>
                        <a:rPr lang="ko-KR" altLang="en-US" sz="12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함수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6318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200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read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UserInfo(</a:t>
                      </a:r>
                      <a:r>
                        <a:rPr lang="en-US" altLang="ko-KR" sz="120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이용하여 일치하는 회원의 정보를 반환하는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882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200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readAll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UserInfo()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모든 회원의 회원정보를 리스트로 반환하는 함수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516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15164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화면과 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입력하는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EditText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오른쪽에 버튼을 추가하여 아이디 중복 체크 기능을 구현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Up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클릭했을 때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조건을 만족하면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DB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회원정보 등록하도록 구현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EditText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및 성별</a:t>
            </a: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 선택이 되어있어야 함</a:t>
            </a:r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3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결과가 중복 없음</a:t>
            </a:r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입력완료 된 경우 로그인 화면으로 이동되도록 구현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/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4716672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구글 </a:t>
            </a:r>
            <a:r>
              <a:rPr lang="en-US" altLang="ko-KR"/>
              <a:t>Firebase 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1" y="727023"/>
            <a:ext cx="8254597" cy="41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화면과 구글 </a:t>
            </a:r>
            <a:r>
              <a:rPr lang="en-US" altLang="ko-KR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8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맞다면 메인화면 화면으로 이동하도록 구현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메인화면은 과제로 제출했던 메인화면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액티비티로 이동 시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Extra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UserInfo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전달하고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Toast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“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메시지가 출력되도록 구현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3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13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23360"/>
            <a:ext cx="137160" cy="1524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9059175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3" y="727023"/>
            <a:ext cx="7921600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인텐트와 액티비티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 객체는 안드로이드 시스템에 요청할 작업을 담고 있음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9C60F1-30C2-46FF-8E47-43116F4C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55" y="1702211"/>
            <a:ext cx="7576705" cy="21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188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3981577" cy="282575"/>
          </a:xfrm>
        </p:spPr>
        <p:txBody>
          <a:bodyPr/>
          <a:lstStyle/>
          <a:p>
            <a:r>
              <a:rPr lang="en-US" altLang="ko-KR"/>
              <a:t>END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ABE6D-5BA9-47BD-8294-9284770B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205" y="2127867"/>
            <a:ext cx="3206603" cy="23498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7002C-0DD7-4AA9-AB05-7794801A52AB}"/>
              </a:ext>
            </a:extLst>
          </p:cNvPr>
          <p:cNvGrpSpPr/>
          <p:nvPr/>
        </p:nvGrpSpPr>
        <p:grpSpPr>
          <a:xfrm>
            <a:off x="3825217" y="1335024"/>
            <a:ext cx="3203578" cy="1251653"/>
            <a:chOff x="3200293" y="564955"/>
            <a:chExt cx="3203578" cy="1251653"/>
          </a:xfrm>
        </p:grpSpPr>
        <p:sp>
          <p:nvSpPr>
            <p:cNvPr id="10" name="말풍선: 모서리가 둥근 사각형 9">
              <a:extLst>
                <a:ext uri="{FF2B5EF4-FFF2-40B4-BE49-F238E27FC236}">
                  <a16:creationId xmlns:a16="http://schemas.microsoft.com/office/drawing/2014/main" id="{B4785A79-FA41-4560-8359-EAF03CFFCB88}"/>
                </a:ext>
              </a:extLst>
            </p:cNvPr>
            <p:cNvSpPr/>
            <p:nvPr/>
          </p:nvSpPr>
          <p:spPr>
            <a:xfrm>
              <a:off x="3200293" y="564955"/>
              <a:ext cx="3203578" cy="1251653"/>
            </a:xfrm>
            <a:prstGeom prst="wedgeRoundRectCallout">
              <a:avLst>
                <a:gd name="adj1" fmla="val -50196"/>
                <a:gd name="adj2" fmla="val 81365"/>
                <a:gd name="adj3" fmla="val 16667"/>
              </a:avLst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5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E58A7D-934C-4976-82BC-579443D8E353}"/>
                </a:ext>
              </a:extLst>
            </p:cNvPr>
            <p:cNvSpPr txBox="1"/>
            <p:nvPr/>
          </p:nvSpPr>
          <p:spPr>
            <a:xfrm>
              <a:off x="3466721" y="829143"/>
              <a:ext cx="2779607" cy="723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 Neue Thin"/>
                </a:rPr>
                <a:t>감사합니다</a:t>
              </a:r>
              <a:r>
                <a:rPr kumimoji="0" lang="en-US" altLang="ko-KR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sym typeface="Helvetica Neue Thin"/>
                </a:rPr>
                <a:t>.</a:t>
              </a:r>
              <a:endParaRPr kumimoji="0" lang="ko-KR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6BBDF6-6757-4E75-9B64-0169BA4FD10B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943520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인텐트의 종류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인텐트가 가리키는 대상이 명확함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내부 구성 요소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액티비티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실행할 때 사용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 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인텐트가 가리키는 대상이 모호함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외부 구성 요소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앱의 액티비티</a:t>
            </a: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indent="0">
              <a:lnSpc>
                <a:spcPct val="100000"/>
              </a:lnSpc>
              <a:buClr>
                <a:srgbClr val="4F81BD"/>
              </a:buClr>
              <a:buNone/>
            </a:pPr>
            <a:r>
              <a:rPr lang="en-US" altLang="ko-KR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</a:t>
            </a: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실행할 때 사용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D214-49EA-4296-9F31-9D4C240A1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22" b="55043"/>
          <a:stretch/>
        </p:blipFill>
        <p:spPr>
          <a:xfrm>
            <a:off x="1309828" y="2825053"/>
            <a:ext cx="2896412" cy="1643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DC5B40-1795-41D4-A400-E2AC1101A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" t="44862" r="52382" b="10181"/>
          <a:stretch/>
        </p:blipFill>
        <p:spPr>
          <a:xfrm>
            <a:off x="4749191" y="2825053"/>
            <a:ext cx="2896412" cy="1643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6D1FA5-AFDB-4E04-A883-2FD515E19BB8}"/>
              </a:ext>
            </a:extLst>
          </p:cNvPr>
          <p:cNvSpPr txBox="1"/>
          <p:nvPr/>
        </p:nvSpPr>
        <p:spPr>
          <a:xfrm>
            <a:off x="1975769" y="4426568"/>
            <a:ext cx="1564531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266700" lvl="1" algn="just">
              <a:spcBef>
                <a:spcPts val="1200"/>
              </a:spcBef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명시적 인텐트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7CF47-71B9-4708-8FBE-B66674E4D214}"/>
              </a:ext>
            </a:extLst>
          </p:cNvPr>
          <p:cNvSpPr txBox="1"/>
          <p:nvPr/>
        </p:nvSpPr>
        <p:spPr>
          <a:xfrm>
            <a:off x="5694805" y="4426568"/>
            <a:ext cx="1564531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266700" lvl="1" algn="just">
              <a:spcBef>
                <a:spcPts val="1200"/>
              </a:spcBef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190661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2835275" cy="282575"/>
          </a:xfrm>
        </p:spPr>
        <p:txBody>
          <a:bodyPr/>
          <a:lstStyle/>
          <a:p>
            <a:r>
              <a:rPr lang="en-US" altLang="ko-KR"/>
              <a:t>01.</a:t>
            </a:r>
            <a:r>
              <a:rPr lang="ko-KR" altLang="en-US"/>
              <a:t> 인텐트</a:t>
            </a:r>
            <a:r>
              <a:rPr lang="en-US" altLang="ko-KR"/>
              <a:t>, </a:t>
            </a:r>
            <a:r>
              <a:rPr lang="ko-KR" altLang="en-US"/>
              <a:t>인텐트필터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D9DFA4-1A10-F846-8641-FBFEF2285560}"/>
              </a:ext>
            </a:extLst>
          </p:cNvPr>
          <p:cNvSpPr txBox="1">
            <a:spLocks/>
          </p:cNvSpPr>
          <p:nvPr/>
        </p:nvSpPr>
        <p:spPr bwMode="auto">
          <a:xfrm>
            <a:off x="506782" y="727023"/>
            <a:ext cx="8143442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인텐트의 종류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ko-KR" altLang="en-US" sz="14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암시적 인텐트가 실행되는 예</a:t>
            </a:r>
            <a:endParaRPr lang="en-US" altLang="ko-KR" sz="140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FB6C3-79A3-46C9-A9A2-DEA4567031B3}"/>
              </a:ext>
            </a:extLst>
          </p:cNvPr>
          <p:cNvSpPr txBox="1"/>
          <p:nvPr/>
        </p:nvSpPr>
        <p:spPr>
          <a:xfrm>
            <a:off x="5718048" y="114414"/>
            <a:ext cx="336924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10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주차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: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 Thin"/>
              </a:rPr>
              <a:t> 안드로이드 프로그래밍 응용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 Thin"/>
            </a:endParaRPr>
          </a:p>
        </p:txBody>
      </p:sp>
      <p:pic>
        <p:nvPicPr>
          <p:cNvPr id="2050" name="Picture 2" descr="암시적 인텐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6" y="1615439"/>
            <a:ext cx="2229484" cy="302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암시적 인텐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23" y="1615438"/>
            <a:ext cx="1691532" cy="302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105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33333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8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Malgun Gothic" panose="020B0503020000020004" pitchFamily="34" charset="-127"/>
            <a:ea typeface="Malgun Gothic" panose="020B0503020000020004" pitchFamily="34" charset="-127"/>
            <a:sym typeface="Helvetica Neue Thin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8937</TotalTime>
  <Words>2332</Words>
  <Application>Microsoft Macintosh PowerPoint</Application>
  <PresentationFormat>화면 슬라이드 쇼(16:9)</PresentationFormat>
  <Paragraphs>449</Paragraphs>
  <Slides>70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Malgun Gothic</vt:lpstr>
      <vt:lpstr>Malgun Gothic</vt:lpstr>
      <vt:lpstr>NanumBarunGothicOTF</vt:lpstr>
      <vt:lpstr>Arial</vt:lpstr>
      <vt:lpstr>Gill Sans</vt:lpstr>
      <vt:lpstr>Helvetica Neue Thin</vt:lpstr>
      <vt:lpstr>Lucida Grande</vt:lpstr>
      <vt:lpstr>Wingdings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yoohyunji</dc:creator>
  <cp:lastModifiedBy>유석환</cp:lastModifiedBy>
  <cp:revision>653</cp:revision>
  <cp:lastPrinted>2019-06-02T12:53:31Z</cp:lastPrinted>
  <dcterms:modified xsi:type="dcterms:W3CDTF">2019-10-11T00:08:42Z</dcterms:modified>
</cp:coreProperties>
</file>